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3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67" r:id="rId14"/>
    <p:sldId id="268" r:id="rId15"/>
    <p:sldId id="272" r:id="rId16"/>
    <p:sldId id="273" r:id="rId17"/>
    <p:sldId id="279" r:id="rId18"/>
    <p:sldId id="280" r:id="rId19"/>
    <p:sldId id="278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/>
              <a:pPr/>
              <a:t>‹#›</a:t>
            </a:fld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7EDED86-7A12-2649-A469-AE4F6A308931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BFDA6E8-4897-AF43-B351-4578A2B000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Wheelchair Mounting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 Members: Jake Willen, Sam Surette, Jennifer Gao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Client: James Kugler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2" y="1516760"/>
            <a:ext cx="5345078" cy="38974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Bi-directional Swing-Away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86" y="1629520"/>
            <a:ext cx="6470650" cy="4693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75" y="2014451"/>
            <a:ext cx="4358957" cy="2922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61" y="1729536"/>
            <a:ext cx="3551478" cy="38424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Bar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1" y="1767209"/>
            <a:ext cx="3172995" cy="4873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47" y="2034569"/>
            <a:ext cx="3653578" cy="42619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Caster Bar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56" y="1804736"/>
            <a:ext cx="2555853" cy="46532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Weight</a:t>
            </a:r>
          </a:p>
          <a:p>
            <a:r>
              <a:rPr lang="en-US" dirty="0" smtClean="0"/>
              <a:t>Comfort</a:t>
            </a:r>
          </a:p>
          <a:p>
            <a:r>
              <a:rPr lang="en-US" dirty="0" smtClean="0"/>
              <a:t>Adjustability</a:t>
            </a:r>
          </a:p>
          <a:p>
            <a:r>
              <a:rPr lang="en-US" dirty="0" smtClean="0"/>
              <a:t>Impact on Mobility</a:t>
            </a:r>
          </a:p>
          <a:p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Durability </a:t>
            </a:r>
          </a:p>
          <a:p>
            <a:r>
              <a:rPr lang="en-US" dirty="0" smtClean="0"/>
              <a:t>Ease of Use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1309"/>
          </a:xfrm>
        </p:spPr>
        <p:txBody>
          <a:bodyPr/>
          <a:lstStyle/>
          <a:p>
            <a:r>
              <a:rPr lang="en-US" sz="3200" dirty="0" smtClean="0"/>
              <a:t>Pugh Chart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9275" y="1009367"/>
          <a:ext cx="8042272" cy="5535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3262"/>
                <a:gridCol w="847306"/>
                <a:gridCol w="1005284"/>
                <a:gridCol w="1005284"/>
                <a:gridCol w="1005284"/>
                <a:gridCol w="1005284"/>
                <a:gridCol w="1005284"/>
                <a:gridCol w="1005284"/>
              </a:tblGrid>
              <a:tr h="86033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Shoulder Strap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Double Bar Shoulder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Swing-Away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Under</a:t>
                      </a:r>
                      <a:r>
                        <a:rPr lang="en-US" sz="1200" baseline="0" dirty="0" smtClean="0"/>
                        <a:t> Seat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Caster Bar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Bi-directional Swing-Away</a:t>
                      </a:r>
                      <a:endParaRPr lang="en-US" sz="1200" dirty="0"/>
                    </a:p>
                  </a:txBody>
                  <a:tcPr/>
                </a:tc>
              </a:tr>
              <a:tr h="3727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Cost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  <a:tr h="3727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Weight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3727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Comfort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5952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Adjustability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6523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Impact on</a:t>
                      </a:r>
                      <a:r>
                        <a:rPr lang="en-US" sz="1200" b="1" baseline="0" dirty="0" smtClean="0"/>
                        <a:t> Mobility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5952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Appearance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3727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Durability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59526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Ease of Use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3727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Security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</a:tr>
              <a:tr h="3727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Design: Bi-directional Swing-Away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Key Benefits:</a:t>
            </a:r>
          </a:p>
          <a:p>
            <a:r>
              <a:rPr lang="en-US" dirty="0" smtClean="0"/>
              <a:t>Maximum functionality when stowed</a:t>
            </a:r>
          </a:p>
          <a:p>
            <a:r>
              <a:rPr lang="en-US" dirty="0" smtClean="0"/>
              <a:t>Ease of use in narrow spaces</a:t>
            </a:r>
          </a:p>
          <a:p>
            <a:r>
              <a:rPr lang="en-US" dirty="0" smtClean="0"/>
              <a:t>Aesthetically pleasing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Design: Bi-directional Swing-Away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C-clamp to hold mount to back of chair</a:t>
            </a:r>
          </a:p>
          <a:p>
            <a:pPr lvl="1"/>
            <a:r>
              <a:rPr lang="en-US" dirty="0" smtClean="0"/>
              <a:t>Grasps each side of chair</a:t>
            </a:r>
          </a:p>
          <a:p>
            <a:pPr lvl="1"/>
            <a:r>
              <a:rPr lang="en-US" dirty="0" smtClean="0"/>
              <a:t>Twisting mechanism to lock in place</a:t>
            </a:r>
          </a:p>
          <a:p>
            <a:r>
              <a:rPr lang="en-US" dirty="0" smtClean="0"/>
              <a:t>Bi-directional Hinge and Swivel system</a:t>
            </a:r>
          </a:p>
          <a:p>
            <a:pPr lvl="1"/>
            <a:r>
              <a:rPr lang="en-US" dirty="0" smtClean="0"/>
              <a:t>Allows bar to swivel up and then hinge/fall forward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34" y="4246889"/>
            <a:ext cx="4749800" cy="20447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81729" y="1444532"/>
            <a:ext cx="1209822" cy="1593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Design: Bi-direction Swing-Away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Telescoping rod</a:t>
            </a:r>
          </a:p>
          <a:p>
            <a:pPr lvl="1"/>
            <a:r>
              <a:rPr lang="en-US" dirty="0" smtClean="0"/>
              <a:t>Can shorten bar when stowed</a:t>
            </a:r>
          </a:p>
          <a:p>
            <a:r>
              <a:rPr lang="en-US" dirty="0" smtClean="0"/>
              <a:t>Gooseneck</a:t>
            </a:r>
          </a:p>
          <a:p>
            <a:pPr lvl="1"/>
            <a:r>
              <a:rPr lang="en-US" dirty="0" smtClean="0"/>
              <a:t>Fine adjustment of tablet</a:t>
            </a:r>
          </a:p>
          <a:p>
            <a:r>
              <a:rPr lang="en-US" dirty="0" smtClean="0"/>
              <a:t>Ball and Socket Attachment</a:t>
            </a:r>
          </a:p>
          <a:p>
            <a:pPr lvl="1"/>
            <a:r>
              <a:rPr lang="en-US" dirty="0" smtClean="0"/>
              <a:t>Maximum rotation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Safe storage in back of chair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69" y="1600201"/>
            <a:ext cx="3409799" cy="23568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08842" y="4144213"/>
            <a:ext cx="1603717" cy="144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82101" y="5575372"/>
            <a:ext cx="1378634" cy="118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Tablet market will grow by a factor of five by 2017</a:t>
            </a:r>
          </a:p>
          <a:p>
            <a:r>
              <a:rPr lang="en-US" dirty="0" smtClean="0"/>
              <a:t>Difficult for users of manual wheelchairs to use on the go</a:t>
            </a:r>
          </a:p>
          <a:p>
            <a:r>
              <a:rPr lang="en-US" dirty="0" smtClean="0"/>
              <a:t>Ability to stow and remove mount on their own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Tuesday, 2:30-5:30</a:t>
            </a:r>
          </a:p>
          <a:p>
            <a:r>
              <a:rPr lang="en-US" dirty="0" smtClean="0"/>
              <a:t>Wednesday, 12:00-3:00</a:t>
            </a:r>
          </a:p>
          <a:p>
            <a:r>
              <a:rPr lang="en-US" dirty="0" smtClean="0"/>
              <a:t>Saturday, 12:00-3:00</a:t>
            </a:r>
          </a:p>
          <a:p>
            <a:r>
              <a:rPr lang="en-US" dirty="0" smtClean="0"/>
              <a:t>Sunday, 12:00-</a:t>
            </a:r>
            <a:r>
              <a:rPr lang="en-US" dirty="0" smtClean="0"/>
              <a:t>3</a:t>
            </a:r>
            <a:r>
              <a:rPr lang="en-US" dirty="0" smtClean="0"/>
              <a:t>:00pm</a:t>
            </a:r>
          </a:p>
          <a:p>
            <a:endParaRPr lang="en-US" dirty="0" smtClean="0"/>
          </a:p>
          <a:p>
            <a:r>
              <a:rPr lang="en-US" dirty="0" smtClean="0"/>
              <a:t>Contact manufacturers to find details about specific parts</a:t>
            </a:r>
          </a:p>
          <a:p>
            <a:r>
              <a:rPr lang="en-US" dirty="0" smtClean="0"/>
              <a:t>Work on 3-D CAD design</a:t>
            </a:r>
          </a:p>
          <a:p>
            <a:r>
              <a:rPr lang="en-US" dirty="0" err="1" smtClean="0"/>
              <a:t>DesignSafe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9275" y="1511353"/>
            <a:ext cx="8042276" cy="5172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Jake Willen</a:t>
            </a:r>
          </a:p>
          <a:p>
            <a:r>
              <a:rPr lang="en-US" dirty="0" err="1" smtClean="0"/>
              <a:t>DesignSafe</a:t>
            </a:r>
            <a:endParaRPr lang="en-US" dirty="0" smtClean="0"/>
          </a:p>
          <a:p>
            <a:r>
              <a:rPr lang="en-US" dirty="0" smtClean="0"/>
              <a:t>Calculations</a:t>
            </a:r>
          </a:p>
          <a:p>
            <a:r>
              <a:rPr lang="en-US" dirty="0" smtClean="0"/>
              <a:t>Research</a:t>
            </a:r>
          </a:p>
          <a:p>
            <a:pPr>
              <a:buNone/>
            </a:pPr>
            <a:r>
              <a:rPr lang="en-US" dirty="0" smtClean="0"/>
              <a:t>Jennifer Gao</a:t>
            </a:r>
          </a:p>
          <a:p>
            <a:r>
              <a:rPr lang="en-US" dirty="0" smtClean="0"/>
              <a:t>Management and organization responsibilities</a:t>
            </a:r>
          </a:p>
          <a:p>
            <a:r>
              <a:rPr lang="en-US" dirty="0" smtClean="0"/>
              <a:t>Contact with client</a:t>
            </a:r>
          </a:p>
          <a:p>
            <a:r>
              <a:rPr lang="en-US" dirty="0" smtClean="0"/>
              <a:t>Weekly Reports</a:t>
            </a:r>
          </a:p>
          <a:p>
            <a:pPr>
              <a:buNone/>
            </a:pPr>
            <a:r>
              <a:rPr lang="en-US" dirty="0" smtClean="0"/>
              <a:t>Sam Surette</a:t>
            </a:r>
          </a:p>
          <a:p>
            <a:r>
              <a:rPr lang="en-US" dirty="0" smtClean="0"/>
              <a:t>Design drawings </a:t>
            </a:r>
            <a:r>
              <a:rPr lang="en-US" dirty="0" smtClean="0"/>
              <a:t>u</a:t>
            </a:r>
            <a:r>
              <a:rPr lang="en-US" dirty="0" smtClean="0"/>
              <a:t>sing CAD or other application</a:t>
            </a:r>
          </a:p>
          <a:p>
            <a:r>
              <a:rPr lang="en-US" dirty="0" smtClean="0"/>
              <a:t>Maintenance of Website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All</a:t>
            </a:r>
          </a:p>
          <a:p>
            <a:r>
              <a:rPr lang="en-US" dirty="0" smtClean="0"/>
              <a:t>Design Development</a:t>
            </a:r>
          </a:p>
          <a:p>
            <a:r>
              <a:rPr lang="en-US" dirty="0" smtClean="0"/>
              <a:t>Design Testing</a:t>
            </a:r>
          </a:p>
          <a:p>
            <a:r>
              <a:rPr lang="en-US" dirty="0" smtClean="0"/>
              <a:t>Brainstorming Design Improvements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Lightweight and simple</a:t>
            </a:r>
          </a:p>
          <a:p>
            <a:r>
              <a:rPr lang="en-US" dirty="0" smtClean="0"/>
              <a:t>Anti-theft mechanism</a:t>
            </a:r>
          </a:p>
          <a:p>
            <a:r>
              <a:rPr lang="en-US" dirty="0" smtClean="0"/>
              <a:t>Requires no assistance</a:t>
            </a:r>
          </a:p>
          <a:p>
            <a:r>
              <a:rPr lang="en-US" dirty="0" smtClean="0"/>
              <a:t>Does not limit mobility of chair (width and arm mobility)</a:t>
            </a:r>
          </a:p>
          <a:p>
            <a:r>
              <a:rPr lang="en-US" dirty="0" smtClean="0"/>
              <a:t>Compatible with all types of manual wheelchairs</a:t>
            </a:r>
          </a:p>
          <a:p>
            <a:r>
              <a:rPr lang="en-US" dirty="0" smtClean="0"/>
              <a:t>Does not impact daily activities</a:t>
            </a:r>
          </a:p>
          <a:p>
            <a:r>
              <a:rPr lang="en-US" dirty="0" smtClean="0"/>
              <a:t>Easily change between stow and in use conformations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r>
              <a:rPr lang="en-US" dirty="0" smtClean="0"/>
              <a:t>1. Attach to Body Designs </a:t>
            </a:r>
          </a:p>
          <a:p>
            <a:pPr marL="457200" indent="-457200"/>
            <a:r>
              <a:rPr lang="en-US" dirty="0" smtClean="0"/>
              <a:t>Shoulder strap</a:t>
            </a:r>
          </a:p>
          <a:p>
            <a:pPr marL="457200" indent="-457200"/>
            <a:r>
              <a:rPr lang="en-US" dirty="0" smtClean="0"/>
              <a:t>Belt Strap</a:t>
            </a:r>
          </a:p>
          <a:p>
            <a:pPr marL="457200" indent="-457200">
              <a:buNone/>
            </a:pPr>
            <a:r>
              <a:rPr lang="en-US" dirty="0" smtClean="0"/>
              <a:t>2. Over Shoulder</a:t>
            </a:r>
          </a:p>
          <a:p>
            <a:r>
              <a:rPr lang="en-US" dirty="0" smtClean="0"/>
              <a:t>Double bar over shoulder</a:t>
            </a:r>
          </a:p>
          <a:p>
            <a:r>
              <a:rPr lang="en-US" dirty="0" smtClean="0"/>
              <a:t>Single bar over shoulder</a:t>
            </a:r>
          </a:p>
          <a:p>
            <a:pPr>
              <a:buNone/>
            </a:pPr>
            <a:r>
              <a:rPr lang="en-US" dirty="0" smtClean="0"/>
              <a:t>3. Seat Attachment</a:t>
            </a:r>
          </a:p>
          <a:p>
            <a:pPr marL="457200" indent="-457200"/>
            <a:r>
              <a:rPr lang="en-US" dirty="0" smtClean="0"/>
              <a:t>Swing away </a:t>
            </a:r>
          </a:p>
          <a:p>
            <a:pPr marL="457200" indent="-457200"/>
            <a:r>
              <a:rPr lang="en-US" dirty="0" smtClean="0"/>
              <a:t>Bi-directional swing </a:t>
            </a:r>
            <a:r>
              <a:rPr lang="en-US" dirty="0" smtClean="0"/>
              <a:t>away</a:t>
            </a:r>
          </a:p>
          <a:p>
            <a:pPr marL="457200" indent="-457200">
              <a:buNone/>
            </a:pPr>
            <a:r>
              <a:rPr lang="en-US" dirty="0" smtClean="0"/>
              <a:t>4. Front Bar Attachments</a:t>
            </a:r>
          </a:p>
          <a:p>
            <a:pPr marL="457200" indent="-457200"/>
            <a:r>
              <a:rPr lang="en-US" dirty="0" smtClean="0"/>
              <a:t>Caster bar</a:t>
            </a:r>
          </a:p>
          <a:p>
            <a:pPr marL="457200" indent="-457200"/>
            <a:r>
              <a:rPr lang="en-US" dirty="0" smtClean="0"/>
              <a:t>Under bar</a:t>
            </a:r>
          </a:p>
          <a:p>
            <a:pPr marL="457200" indent="-45720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</p:txBody>
      </p:sp>
      <p:pic>
        <p:nvPicPr>
          <p:cNvPr id="5" name="Picture 4" descr="Screen shot 2013-10-23 at 1.57.46 PM.png"/>
          <p:cNvPicPr/>
          <p:nvPr/>
        </p:nvPicPr>
        <p:blipFill>
          <a:blip r:embed="rId2"/>
          <a:srcRect l="11952" r="33896"/>
          <a:stretch>
            <a:fillRect/>
          </a:stretch>
        </p:blipFill>
        <p:spPr>
          <a:xfrm>
            <a:off x="4389755" y="1600201"/>
            <a:ext cx="4084918" cy="47194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Strap Design</a:t>
            </a:r>
            <a:endParaRPr lang="en-US" dirty="0"/>
          </a:p>
        </p:txBody>
      </p:sp>
      <p:pic>
        <p:nvPicPr>
          <p:cNvPr id="5" name="Content Placeholder 4" descr="pres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173" r="-16173"/>
          <a:stretch>
            <a:fillRect/>
          </a:stretch>
        </p:blipFill>
        <p:spPr>
          <a:xfrm>
            <a:off x="549275" y="1680409"/>
            <a:ext cx="8042276" cy="4343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68" y="597234"/>
            <a:ext cx="3223283" cy="5734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5" y="824489"/>
            <a:ext cx="3810001" cy="541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Bar Over Shoulder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843" y="1582148"/>
            <a:ext cx="3778938" cy="4981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01" y="1582148"/>
            <a:ext cx="4009357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10" y="1484578"/>
            <a:ext cx="8057510" cy="44777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Swing-Away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40" y="1864894"/>
            <a:ext cx="3902911" cy="451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8" y="1864893"/>
            <a:ext cx="4231556" cy="45157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726</TotalTime>
  <Words>479</Words>
  <Application>Microsoft Macintosh PowerPoint</Application>
  <PresentationFormat>On-screen Show (4:3)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Breeze</vt:lpstr>
      <vt:lpstr>Wheelchair Mounting System</vt:lpstr>
      <vt:lpstr>Need</vt:lpstr>
      <vt:lpstr>Design Requirements</vt:lpstr>
      <vt:lpstr>Designs</vt:lpstr>
      <vt:lpstr>Shoulder Strap Design</vt:lpstr>
      <vt:lpstr>Slide 6</vt:lpstr>
      <vt:lpstr>Double Bar Over Shoulder</vt:lpstr>
      <vt:lpstr>Slide 8</vt:lpstr>
      <vt:lpstr>Swing-Away</vt:lpstr>
      <vt:lpstr>Slide 10</vt:lpstr>
      <vt:lpstr>Bi-directional Swing-Away</vt:lpstr>
      <vt:lpstr>Slide 12</vt:lpstr>
      <vt:lpstr>Bottom Bar Design</vt:lpstr>
      <vt:lpstr>Caster Bar Design</vt:lpstr>
      <vt:lpstr>Analysis Criteria</vt:lpstr>
      <vt:lpstr>Pugh Chart</vt:lpstr>
      <vt:lpstr>Best Design: Bi-directional Swing-Away</vt:lpstr>
      <vt:lpstr>Best Design: Bi-directional Swing-Away</vt:lpstr>
      <vt:lpstr>Chosen Design: Bi-direction Swing-Away</vt:lpstr>
      <vt:lpstr>Design Schedule</vt:lpstr>
      <vt:lpstr>Design Schedule</vt:lpstr>
      <vt:lpstr>Team Responsibilities</vt:lpstr>
    </vt:vector>
  </TitlesOfParts>
  <Company>Washington University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Wheelchair Mounting System</dc:title>
  <dc:creator>Jake Willen</dc:creator>
  <cp:lastModifiedBy>Jake Willen</cp:lastModifiedBy>
  <cp:revision>16</cp:revision>
  <dcterms:created xsi:type="dcterms:W3CDTF">2013-10-29T17:51:02Z</dcterms:created>
  <dcterms:modified xsi:type="dcterms:W3CDTF">2013-10-30T05:57:31Z</dcterms:modified>
</cp:coreProperties>
</file>