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7" r:id="rId13"/>
    <p:sldId id="288" r:id="rId14"/>
    <p:sldId id="267" r:id="rId15"/>
    <p:sldId id="280" r:id="rId16"/>
    <p:sldId id="268" r:id="rId17"/>
    <p:sldId id="269" r:id="rId18"/>
    <p:sldId id="270" r:id="rId19"/>
    <p:sldId id="271" r:id="rId20"/>
    <p:sldId id="272" r:id="rId21"/>
    <p:sldId id="281" r:id="rId22"/>
    <p:sldId id="273" r:id="rId23"/>
    <p:sldId id="282" r:id="rId24"/>
    <p:sldId id="283" r:id="rId25"/>
    <p:sldId id="274" r:id="rId26"/>
    <p:sldId id="278" r:id="rId27"/>
    <p:sldId id="284" r:id="rId28"/>
    <p:sldId id="285" r:id="rId29"/>
    <p:sldId id="275" r:id="rId30"/>
    <p:sldId id="279" r:id="rId31"/>
    <p:sldId id="286" r:id="rId32"/>
    <p:sldId id="276" r:id="rId33"/>
    <p:sldId id="27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1920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10/7/13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9.png"/><Relationship Id="rId5" Type="http://schemas.microsoft.com/office/2007/relationships/hdphoto" Target="../media/hdphoto4.wdp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4" Type="http://schemas.openxmlformats.org/officeDocument/2006/relationships/image" Target="../media/image12.png"/><Relationship Id="rId5" Type="http://schemas.microsoft.com/office/2007/relationships/hdphoto" Target="../media/hdphoto7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3" Type="http://schemas.openxmlformats.org/officeDocument/2006/relationships/image" Target="../media/image20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Wheelchair Mounting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581232"/>
            <a:ext cx="6498159" cy="916641"/>
          </a:xfrm>
        </p:spPr>
        <p:txBody>
          <a:bodyPr/>
          <a:lstStyle/>
          <a:p>
            <a:r>
              <a:rPr lang="en-US" dirty="0" smtClean="0"/>
              <a:t>Jennifer </a:t>
            </a:r>
            <a:r>
              <a:rPr lang="en-US" dirty="0" err="1" smtClean="0"/>
              <a:t>Gao</a:t>
            </a:r>
            <a:r>
              <a:rPr lang="en-US" dirty="0" smtClean="0"/>
              <a:t>, Sam Surette, Jake </a:t>
            </a:r>
            <a:r>
              <a:rPr lang="en-US" dirty="0" err="1" smtClean="0"/>
              <a:t>Willen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223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Mobile Applications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Terrain Tracker</a:t>
            </a:r>
          </a:p>
          <a:p>
            <a:r>
              <a:rPr lang="en-US" dirty="0" smtClean="0"/>
              <a:t>Mobile Banking</a:t>
            </a:r>
          </a:p>
          <a:p>
            <a:r>
              <a:rPr lang="en-US" dirty="0" smtClean="0"/>
              <a:t>Emergency Medical Support</a:t>
            </a:r>
          </a:p>
          <a:p>
            <a:r>
              <a:rPr lang="en-US" dirty="0" smtClean="0"/>
              <a:t>Productivity</a:t>
            </a:r>
          </a:p>
          <a:p>
            <a:r>
              <a:rPr lang="en-US" dirty="0" smtClean="0"/>
              <a:t>Entertainment</a:t>
            </a:r>
            <a:endParaRPr lang="en-US" dirty="0"/>
          </a:p>
        </p:txBody>
      </p:sp>
      <p:pic>
        <p:nvPicPr>
          <p:cNvPr id="8" name="Content Placeholder 7" descr="TT_placeholder copy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22462" r="99568">
                        <a14:foregroundMark x1="27538" y1="49306" x2="37473" y2="49583"/>
                        <a14:foregroundMark x1="63715" y1="35278" x2="75270" y2="36250"/>
                        <a14:foregroundMark x1="99568" y1="35556" x2="99568" y2="3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27" r="15627"/>
          <a:stretch>
            <a:fillRect/>
          </a:stretch>
        </p:blipFill>
        <p:spPr>
          <a:xfrm>
            <a:off x="4228960" y="1781925"/>
            <a:ext cx="4915040" cy="5558676"/>
          </a:xfrm>
        </p:spPr>
      </p:pic>
    </p:spTree>
    <p:extLst>
      <p:ext uri="{BB962C8B-B14F-4D97-AF65-F5344CB8AC3E}">
        <p14:creationId xmlns:p14="http://schemas.microsoft.com/office/powerpoint/2010/main" val="160285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Wheelchairs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96921503"/>
              </p:ext>
            </p:extLst>
          </p:nvPr>
        </p:nvGraphicFramePr>
        <p:xfrm>
          <a:off x="5180013" y="1647825"/>
          <a:ext cx="3840162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081"/>
                <a:gridCol w="1920081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Wheelchair Type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Weight (lbs)</a:t>
                      </a:r>
                    </a:p>
                  </a:txBody>
                  <a:tcPr marL="12700" marR="12700" marT="88900" marB="8890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Standard Chair</a:t>
                      </a:r>
                    </a:p>
                  </a:txBody>
                  <a:tcPr marL="12700" marR="12700" marT="88900" marB="889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35-45</a:t>
                      </a:r>
                    </a:p>
                  </a:txBody>
                  <a:tcPr marL="12700" marR="12700" marT="88900" marB="8890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Lightweight Chair</a:t>
                      </a:r>
                    </a:p>
                  </a:txBody>
                  <a:tcPr marL="12700" marR="12700" marT="88900" marB="889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30-35</a:t>
                      </a:r>
                    </a:p>
                  </a:txBody>
                  <a:tcPr marL="12700" marR="12700" marT="88900" marB="8890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Folding Ultralight Chair</a:t>
                      </a:r>
                    </a:p>
                  </a:txBody>
                  <a:tcPr marL="12700" marR="12700" marT="88900" marB="889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25-30</a:t>
                      </a:r>
                    </a:p>
                  </a:txBody>
                  <a:tcPr marL="12700" marR="12700" marT="88900" marB="8890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Rigid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Ultralight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88900" marB="889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12-25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88900" marB="8890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Sports Chair</a:t>
                      </a:r>
                    </a:p>
                  </a:txBody>
                  <a:tcPr marL="12700" marR="12700" marT="88900" marB="889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25-35 </a:t>
                      </a:r>
                    </a:p>
                  </a:txBody>
                  <a:tcPr marL="12700" marR="12700" marT="88900" marB="88900" anchor="ctr"/>
                </a:tc>
              </a:tr>
            </a:tbl>
          </a:graphicData>
        </a:graphic>
      </p:graphicFrame>
      <p:pic>
        <p:nvPicPr>
          <p:cNvPr id="7" name="image11.png"/>
          <p:cNvPicPr>
            <a:picLocks noGrp="1"/>
          </p:cNvPicPr>
          <p:nvPr>
            <p:ph sz="half" idx="1"/>
          </p:nvPr>
        </p:nvPicPr>
        <p:blipFill rotWithShape="1">
          <a:blip r:embed="rId2"/>
          <a:srcRect l="16743" r="17518"/>
          <a:stretch/>
        </p:blipFill>
        <p:spPr>
          <a:xfrm>
            <a:off x="158751" y="1600200"/>
            <a:ext cx="4921249" cy="38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789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Wheelchairs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5793" r="5793"/>
          <a:stretch>
            <a:fillRect/>
          </a:stretch>
        </p:blipFill>
        <p:spPr/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7702" b="-77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81621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Seat Cushions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image22.png"/>
          <p:cNvPicPr>
            <a:picLocks noGrp="1"/>
          </p:cNvPicPr>
          <p:nvPr>
            <p:ph sz="half" idx="1"/>
          </p:nvPr>
        </p:nvPicPr>
        <p:blipFill rotWithShape="1">
          <a:blip r:embed="rId2"/>
          <a:srcRect l="-38425" r="-6063"/>
          <a:stretch/>
        </p:blipFill>
        <p:spPr>
          <a:xfrm>
            <a:off x="-2825750" y="1600201"/>
            <a:ext cx="121285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961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Need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</a:p>
          <a:p>
            <a:r>
              <a:rPr lang="en-US" dirty="0" smtClean="0"/>
              <a:t>Scope</a:t>
            </a:r>
          </a:p>
          <a:p>
            <a:r>
              <a:rPr lang="en-US" dirty="0" smtClean="0"/>
              <a:t>Background</a:t>
            </a:r>
          </a:p>
          <a:p>
            <a:r>
              <a:rPr lang="en-US" b="1" dirty="0" smtClean="0">
                <a:solidFill>
                  <a:schemeClr val="accent3"/>
                </a:solidFill>
              </a:rPr>
              <a:t>Design Requirements</a:t>
            </a:r>
          </a:p>
          <a:p>
            <a:r>
              <a:rPr lang="en-US" dirty="0" smtClean="0"/>
              <a:t>Existing Solutions/Patents</a:t>
            </a:r>
          </a:p>
          <a:p>
            <a:r>
              <a:rPr lang="en-US" dirty="0" smtClean="0"/>
              <a:t>Preliminary Calculations</a:t>
            </a:r>
          </a:p>
          <a:p>
            <a:r>
              <a:rPr lang="en-US" dirty="0" smtClean="0"/>
              <a:t>Schedule</a:t>
            </a:r>
          </a:p>
          <a:p>
            <a:r>
              <a:rPr lang="en-US" dirty="0" smtClean="0"/>
              <a:t>Organization of Team Responsibilities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226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Maintains full range of motion</a:t>
            </a:r>
          </a:p>
          <a:p>
            <a:r>
              <a:rPr lang="en-US" dirty="0" smtClean="0"/>
              <a:t>Is not prohibitively heavy</a:t>
            </a:r>
          </a:p>
          <a:p>
            <a:r>
              <a:rPr lang="en-US" dirty="0" smtClean="0"/>
              <a:t>Compatible with all types of chairs</a:t>
            </a:r>
          </a:p>
          <a:p>
            <a:r>
              <a:rPr lang="en-US" dirty="0" smtClean="0"/>
              <a:t>Has anti-theft measures</a:t>
            </a:r>
          </a:p>
          <a:p>
            <a:r>
              <a:rPr lang="en-US" dirty="0" smtClean="0"/>
              <a:t>Requires no assistance</a:t>
            </a:r>
          </a:p>
          <a:p>
            <a:r>
              <a:rPr lang="en-US" dirty="0" smtClean="0"/>
              <a:t>Does not unbalance chair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424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Need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</a:p>
          <a:p>
            <a:r>
              <a:rPr lang="en-US" dirty="0" smtClean="0"/>
              <a:t>Scope</a:t>
            </a:r>
          </a:p>
          <a:p>
            <a:r>
              <a:rPr lang="en-US" dirty="0" smtClean="0"/>
              <a:t>Background</a:t>
            </a:r>
          </a:p>
          <a:p>
            <a:r>
              <a:rPr lang="en-US" dirty="0" smtClean="0"/>
              <a:t>Design Requirements</a:t>
            </a:r>
            <a:endParaRPr lang="en-US" dirty="0" smtClean="0">
              <a:solidFill>
                <a:schemeClr val="accent3"/>
              </a:solidFill>
            </a:endParaRPr>
          </a:p>
          <a:p>
            <a:r>
              <a:rPr lang="en-US" b="1" dirty="0" smtClean="0">
                <a:solidFill>
                  <a:srgbClr val="E68422"/>
                </a:solidFill>
              </a:rPr>
              <a:t>Existing Solutions/Patents</a:t>
            </a:r>
          </a:p>
          <a:p>
            <a:r>
              <a:rPr lang="en-US" dirty="0" smtClean="0"/>
              <a:t>Preliminary Calculations</a:t>
            </a:r>
          </a:p>
          <a:p>
            <a:r>
              <a:rPr lang="en-US" dirty="0" smtClean="0"/>
              <a:t>Schedule</a:t>
            </a:r>
          </a:p>
          <a:p>
            <a:r>
              <a:rPr lang="en-US" dirty="0" smtClean="0"/>
              <a:t>Organization of Team Responsibilities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591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Solutions: Ram Mounts</a:t>
            </a:r>
            <a:endParaRPr lang="en-US" dirty="0"/>
          </a:p>
        </p:txBody>
      </p:sp>
      <p:pic>
        <p:nvPicPr>
          <p:cNvPr id="6" name="Content Placeholder 5" descr="wheel11a.jp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" b="100000" l="28107" r="923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55" r="-12478"/>
          <a:stretch/>
        </p:blipFill>
        <p:spPr>
          <a:xfrm>
            <a:off x="4854221" y="1600201"/>
            <a:ext cx="2964533" cy="4343400"/>
          </a:xfrm>
        </p:spPr>
      </p:pic>
      <p:pic>
        <p:nvPicPr>
          <p:cNvPr id="7" name="Content Placeholder 6" descr="wheel4.jpg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50" b="99000" l="4261" r="98269">
                        <a14:foregroundMark x1="57257" y1="86083" x2="57257" y2="86083"/>
                        <a14:foregroundMark x1="84021" y1="82250" x2="84021" y2="82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4703" t="859" r="-15361"/>
          <a:stretch/>
        </p:blipFill>
        <p:spPr>
          <a:xfrm>
            <a:off x="5894071" y="1600201"/>
            <a:ext cx="3840480" cy="4343400"/>
          </a:xfrm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549275" y="1600201"/>
            <a:ext cx="384048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1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Aesthetically pleasing</a:t>
            </a:r>
          </a:p>
          <a:p>
            <a:r>
              <a:rPr lang="en-US" dirty="0" smtClean="0"/>
              <a:t>Sturdy</a:t>
            </a:r>
          </a:p>
          <a:p>
            <a:r>
              <a:rPr lang="en-US" dirty="0" smtClean="0"/>
              <a:t>Not specifically designed for wheelchairs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385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60326"/>
            <a:ext cx="8042276" cy="1336956"/>
          </a:xfrm>
        </p:spPr>
        <p:txBody>
          <a:bodyPr/>
          <a:lstStyle/>
          <a:p>
            <a:r>
              <a:rPr lang="en-US" dirty="0" smtClean="0"/>
              <a:t>Existing Solutions: </a:t>
            </a:r>
            <a:r>
              <a:rPr lang="en-US" dirty="0" err="1" smtClean="0"/>
              <a:t>Daessy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/>
          <a:lstStyle/>
          <a:p>
            <a:r>
              <a:rPr lang="en-US" dirty="0" smtClean="0"/>
              <a:t>Specifically designed for wheelchairs</a:t>
            </a:r>
          </a:p>
          <a:p>
            <a:r>
              <a:rPr lang="en-US" dirty="0" smtClean="0"/>
              <a:t>Includes swing-aside and folding mounts</a:t>
            </a:r>
          </a:p>
          <a:p>
            <a:r>
              <a:rPr lang="en-US" dirty="0" smtClean="0"/>
              <a:t>Heavy, requires assistance</a:t>
            </a:r>
            <a:endParaRPr lang="en-US" dirty="0"/>
          </a:p>
        </p:txBody>
      </p:sp>
      <p:pic>
        <p:nvPicPr>
          <p:cNvPr id="6" name="Content Placeholder 5" descr="am02light_new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91" b="100000" l="0" r="98319">
                        <a14:foregroundMark x1="57983" y1="86545" x2="57983" y2="86545"/>
                        <a14:foregroundMark x1="56723" y1="84000" x2="56723" y2="84000"/>
                        <a14:foregroundMark x1="57983" y1="84000" x2="57983" y2="8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7" b="1057"/>
          <a:stretch>
            <a:fillRect/>
          </a:stretch>
        </p:blipFill>
        <p:spPr>
          <a:xfrm>
            <a:off x="4751071" y="1600201"/>
            <a:ext cx="3840480" cy="4343400"/>
          </a:xfrm>
        </p:spPr>
      </p:pic>
    </p:spTree>
    <p:extLst>
      <p:ext uri="{BB962C8B-B14F-4D97-AF65-F5344CB8AC3E}">
        <p14:creationId xmlns:p14="http://schemas.microsoft.com/office/powerpoint/2010/main" val="3857709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Solutions: Cases</a:t>
            </a:r>
            <a:endParaRPr lang="en-US" dirty="0"/>
          </a:p>
        </p:txBody>
      </p:sp>
      <p:pic>
        <p:nvPicPr>
          <p:cNvPr id="4" name="Picture 3" descr="USD0672353-20121211-D00000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253" l="1816" r="50108">
                        <a14:foregroundMark x1="47182" y1="70958" x2="40027" y2="76747"/>
                        <a14:foregroundMark x1="27236" y1="88723" x2="44038" y2="73653"/>
                        <a14:backgroundMark x1="39187" y1="78693" x2="33523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459"/>
          <a:stretch/>
        </p:blipFill>
        <p:spPr>
          <a:xfrm>
            <a:off x="387341" y="1660369"/>
            <a:ext cx="3819534" cy="4104327"/>
          </a:xfrm>
          <a:prstGeom prst="rect">
            <a:avLst/>
          </a:prstGeom>
        </p:spPr>
      </p:pic>
      <p:pic>
        <p:nvPicPr>
          <p:cNvPr id="5" name="Picture 4" descr="USD0647526-20111025-D00000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82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091" y="1660369"/>
            <a:ext cx="3854460" cy="350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300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Need </a:t>
            </a:r>
          </a:p>
          <a:p>
            <a:r>
              <a:rPr lang="en-US" dirty="0" smtClean="0"/>
              <a:t>Scope</a:t>
            </a:r>
          </a:p>
          <a:p>
            <a:r>
              <a:rPr lang="en-US" dirty="0" smtClean="0"/>
              <a:t>Background</a:t>
            </a:r>
          </a:p>
          <a:p>
            <a:r>
              <a:rPr lang="en-US" dirty="0" smtClean="0"/>
              <a:t>Design Requirements</a:t>
            </a:r>
          </a:p>
          <a:p>
            <a:r>
              <a:rPr lang="en-US" dirty="0" smtClean="0"/>
              <a:t>Existing Solutions/Patents</a:t>
            </a:r>
          </a:p>
          <a:p>
            <a:r>
              <a:rPr lang="en-US" dirty="0" smtClean="0"/>
              <a:t>Preliminary Calculations</a:t>
            </a:r>
          </a:p>
          <a:p>
            <a:r>
              <a:rPr lang="en-US" dirty="0" smtClean="0"/>
              <a:t>Schedule</a:t>
            </a:r>
          </a:p>
          <a:p>
            <a:r>
              <a:rPr lang="en-US" dirty="0" smtClean="0"/>
              <a:t>Organization of Team Responsibilities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341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Solutions: Mount Designs</a:t>
            </a:r>
            <a:endParaRPr lang="en-US" dirty="0"/>
          </a:p>
        </p:txBody>
      </p:sp>
      <p:pic>
        <p:nvPicPr>
          <p:cNvPr id="4" name="image23.png"/>
          <p:cNvPicPr>
            <a:picLocks noGrp="1"/>
          </p:cNvPicPr>
          <p:nvPr>
            <p:ph idx="1"/>
          </p:nvPr>
        </p:nvPicPr>
        <p:blipFill rotWithShape="1">
          <a:blip r:embed="rId2"/>
          <a:srcRect l="-65" r="350"/>
          <a:stretch/>
        </p:blipFill>
        <p:spPr>
          <a:xfrm>
            <a:off x="333375" y="1489076"/>
            <a:ext cx="3063875" cy="4343400"/>
          </a:xfrm>
          <a:prstGeom prst="rect">
            <a:avLst/>
          </a:prstGeom>
        </p:spPr>
      </p:pic>
      <p:pic>
        <p:nvPicPr>
          <p:cNvPr id="5" name="image02.png"/>
          <p:cNvPicPr/>
          <p:nvPr/>
        </p:nvPicPr>
        <p:blipFill rotWithShape="1">
          <a:blip r:embed="rId3"/>
          <a:srcRect b="43739"/>
          <a:stretch/>
        </p:blipFill>
        <p:spPr>
          <a:xfrm>
            <a:off x="3252787" y="1568452"/>
            <a:ext cx="5732463" cy="292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024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Solutions: Mount Designs</a:t>
            </a:r>
            <a:endParaRPr lang="en-US" dirty="0"/>
          </a:p>
        </p:txBody>
      </p:sp>
      <p:pic>
        <p:nvPicPr>
          <p:cNvPr id="8" name="Content Placeholder 7" descr="oajdjdfj;dfsj;df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900" r="-22900"/>
          <a:stretch>
            <a:fillRect/>
          </a:stretch>
        </p:blipFill>
        <p:spPr>
          <a:xfrm>
            <a:off x="549275" y="1600200"/>
            <a:ext cx="8042275" cy="4343400"/>
          </a:xfrm>
        </p:spPr>
      </p:pic>
    </p:spTree>
    <p:extLst>
      <p:ext uri="{BB962C8B-B14F-4D97-AF65-F5344CB8AC3E}">
        <p14:creationId xmlns:p14="http://schemas.microsoft.com/office/powerpoint/2010/main" val="1835472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Solutions: Mount Designs</a:t>
            </a:r>
            <a:endParaRPr lang="en-US" dirty="0"/>
          </a:p>
        </p:txBody>
      </p:sp>
      <p:pic>
        <p:nvPicPr>
          <p:cNvPr id="4" name="image12.png"/>
          <p:cNvPicPr>
            <a:picLocks noGrp="1"/>
          </p:cNvPicPr>
          <p:nvPr>
            <p:ph idx="1"/>
          </p:nvPr>
        </p:nvPicPr>
        <p:blipFill>
          <a:blip r:embed="rId2"/>
          <a:srcRect l="-44802" r="-4480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49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Designs: Mount Attachments </a:t>
            </a:r>
            <a:endParaRPr lang="en-US" dirty="0"/>
          </a:p>
        </p:txBody>
      </p:sp>
      <p:pic>
        <p:nvPicPr>
          <p:cNvPr id="4" name="image05.png"/>
          <p:cNvPicPr>
            <a:picLocks noGrp="1"/>
          </p:cNvPicPr>
          <p:nvPr>
            <p:ph idx="1"/>
          </p:nvPr>
        </p:nvPicPr>
        <p:blipFill>
          <a:blip r:embed="rId2"/>
          <a:srcRect l="-11103" r="-1110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820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Designs: Mount Attachments </a:t>
            </a:r>
          </a:p>
        </p:txBody>
      </p:sp>
      <p:pic>
        <p:nvPicPr>
          <p:cNvPr id="4" name="image18.png"/>
          <p:cNvPicPr>
            <a:picLocks noGrp="1"/>
          </p:cNvPicPr>
          <p:nvPr>
            <p:ph idx="1"/>
          </p:nvPr>
        </p:nvPicPr>
        <p:blipFill>
          <a:blip r:embed="rId2"/>
          <a:srcRect l="-20176" r="-20176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396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Need</a:t>
            </a:r>
            <a:r>
              <a:rPr lang="en-US" b="1" dirty="0" smtClean="0">
                <a:solidFill>
                  <a:schemeClr val="accent3"/>
                </a:solidFill>
              </a:rPr>
              <a:t> </a:t>
            </a:r>
          </a:p>
          <a:p>
            <a:r>
              <a:rPr lang="en-US" dirty="0" smtClean="0"/>
              <a:t>Scope</a:t>
            </a:r>
          </a:p>
          <a:p>
            <a:r>
              <a:rPr lang="en-US" dirty="0" smtClean="0"/>
              <a:t>Background</a:t>
            </a:r>
          </a:p>
          <a:p>
            <a:r>
              <a:rPr lang="en-US" dirty="0" smtClean="0"/>
              <a:t>Design Requirements</a:t>
            </a:r>
          </a:p>
          <a:p>
            <a:r>
              <a:rPr lang="en-US" dirty="0" smtClean="0"/>
              <a:t>Existing Solutions/Patents</a:t>
            </a:r>
          </a:p>
          <a:p>
            <a:r>
              <a:rPr lang="en-US" b="1" dirty="0" smtClean="0">
                <a:solidFill>
                  <a:srgbClr val="E68422"/>
                </a:solidFill>
              </a:rPr>
              <a:t>Preliminary Calculations</a:t>
            </a:r>
          </a:p>
          <a:p>
            <a:r>
              <a:rPr lang="en-US" dirty="0" smtClean="0"/>
              <a:t>Schedule</a:t>
            </a:r>
          </a:p>
          <a:p>
            <a:r>
              <a:rPr lang="en-US" dirty="0" smtClean="0"/>
              <a:t>Organization of Team Responsibilities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595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Calculations</a:t>
            </a:r>
            <a:endParaRPr lang="en-US" dirty="0"/>
          </a:p>
        </p:txBody>
      </p:sp>
      <p:pic>
        <p:nvPicPr>
          <p:cNvPr id="8" name="Content Placeholder 7" descr="phoirjeoirjer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" r="8244" b="-15835"/>
          <a:stretch/>
        </p:blipFill>
        <p:spPr>
          <a:xfrm>
            <a:off x="4318000" y="1838326"/>
            <a:ext cx="4860926" cy="4343400"/>
          </a:xfrm>
        </p:spPr>
      </p:pic>
      <p:pic>
        <p:nvPicPr>
          <p:cNvPr id="4" name="Content Placeholder 3" descr="Schematic.jpg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0" b="-357"/>
          <a:stretch/>
        </p:blipFill>
        <p:spPr>
          <a:xfrm>
            <a:off x="549275" y="1444533"/>
            <a:ext cx="3840163" cy="4889592"/>
          </a:xfrm>
        </p:spPr>
      </p:pic>
    </p:spTree>
    <p:extLst>
      <p:ext uri="{BB962C8B-B14F-4D97-AF65-F5344CB8AC3E}">
        <p14:creationId xmlns:p14="http://schemas.microsoft.com/office/powerpoint/2010/main" val="2288917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Calculations</a:t>
            </a:r>
            <a:endParaRPr lang="en-US" dirty="0"/>
          </a:p>
        </p:txBody>
      </p:sp>
      <p:pic>
        <p:nvPicPr>
          <p:cNvPr id="6" name="Content Placeholder 5" descr="schematic2.jp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7" t="3584" r="26621" b="-3584"/>
          <a:stretch/>
        </p:blipFill>
        <p:spPr>
          <a:xfrm>
            <a:off x="549275" y="1600200"/>
            <a:ext cx="3840163" cy="4343400"/>
          </a:xfrm>
        </p:spPr>
      </p:pic>
      <p:pic>
        <p:nvPicPr>
          <p:cNvPr id="8" name="Picture 7" descr="Screen Shot 2013-10-02 at 8.00.4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0" y="1600200"/>
            <a:ext cx="1968500" cy="2451100"/>
          </a:xfrm>
          <a:prstGeom prst="rect">
            <a:avLst/>
          </a:prstGeom>
        </p:spPr>
      </p:pic>
      <p:pic>
        <p:nvPicPr>
          <p:cNvPr id="9" name="Picture 8" descr="Screen Shot 2013-10-02 at 8.00.4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438" y="3867150"/>
            <a:ext cx="2692400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791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Calculations Example: Rear Mount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4" y="1600201"/>
            <a:ext cx="7705725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∑M</a:t>
            </a:r>
            <a:r>
              <a:rPr lang="en-US" baseline="-25000" dirty="0"/>
              <a:t>WHEEL</a:t>
            </a:r>
            <a:r>
              <a:rPr lang="en-US" dirty="0"/>
              <a:t>=0</a:t>
            </a:r>
          </a:p>
          <a:p>
            <a:pPr marL="0" indent="0">
              <a:buNone/>
            </a:pPr>
            <a:r>
              <a:rPr lang="en-US" dirty="0"/>
              <a:t>0 = W</a:t>
            </a:r>
            <a:r>
              <a:rPr lang="en-US" baseline="-25000" dirty="0"/>
              <a:t>MOUNT</a:t>
            </a:r>
            <a:r>
              <a:rPr lang="en-US" dirty="0"/>
              <a:t>L</a:t>
            </a:r>
            <a:r>
              <a:rPr lang="en-US" baseline="-25000" dirty="0"/>
              <a:t>MOUNT</a:t>
            </a:r>
            <a:r>
              <a:rPr lang="en-US" dirty="0"/>
              <a:t> + 2F</a:t>
            </a:r>
            <a:r>
              <a:rPr lang="en-US" baseline="-25000" dirty="0"/>
              <a:t>CASTER</a:t>
            </a:r>
            <a:r>
              <a:rPr lang="en-US" dirty="0"/>
              <a:t>(L</a:t>
            </a:r>
            <a:r>
              <a:rPr lang="en-US" baseline="-25000" dirty="0"/>
              <a:t>CASTER</a:t>
            </a:r>
            <a:r>
              <a:rPr lang="en-US" dirty="0"/>
              <a:t> + L</a:t>
            </a:r>
            <a:r>
              <a:rPr lang="en-US" baseline="-25000" dirty="0"/>
              <a:t>WHEEL</a:t>
            </a:r>
            <a:r>
              <a:rPr lang="en-US" dirty="0"/>
              <a:t>) - W</a:t>
            </a:r>
            <a:r>
              <a:rPr lang="en-US" baseline="-25000" dirty="0"/>
              <a:t>CHAIR</a:t>
            </a:r>
            <a:r>
              <a:rPr lang="en-US" dirty="0"/>
              <a:t>L</a:t>
            </a:r>
            <a:r>
              <a:rPr lang="en-US" baseline="-25000" dirty="0"/>
              <a:t>WHEEL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-W</a:t>
            </a:r>
            <a:r>
              <a:rPr lang="en-US" baseline="-25000" dirty="0"/>
              <a:t>MOUNT</a:t>
            </a:r>
            <a:r>
              <a:rPr lang="en-US" dirty="0"/>
              <a:t>L</a:t>
            </a:r>
            <a:r>
              <a:rPr lang="en-US" baseline="-25000" dirty="0"/>
              <a:t>MOUNT</a:t>
            </a:r>
            <a:r>
              <a:rPr lang="en-US" dirty="0"/>
              <a:t> = 100 F</a:t>
            </a:r>
            <a:r>
              <a:rPr lang="en-US" baseline="-25000" dirty="0"/>
              <a:t>CASTER</a:t>
            </a:r>
            <a:r>
              <a:rPr lang="en-US" dirty="0"/>
              <a:t> – 200(5)</a:t>
            </a:r>
          </a:p>
          <a:p>
            <a:pPr marL="0" indent="0">
              <a:buNone/>
            </a:pPr>
            <a:r>
              <a:rPr lang="en-US" dirty="0"/>
              <a:t>-15L</a:t>
            </a:r>
            <a:r>
              <a:rPr lang="en-US" baseline="-25000" dirty="0"/>
              <a:t>MOUNT</a:t>
            </a:r>
            <a:r>
              <a:rPr lang="en-US" dirty="0"/>
              <a:t> = -1000</a:t>
            </a:r>
          </a:p>
          <a:p>
            <a:pPr marL="0" indent="0">
              <a:buNone/>
            </a:pPr>
            <a:r>
              <a:rPr lang="en-US" dirty="0"/>
              <a:t>L</a:t>
            </a:r>
            <a:r>
              <a:rPr lang="en-US" baseline="-25000" dirty="0"/>
              <a:t>MOUNT</a:t>
            </a:r>
            <a:r>
              <a:rPr lang="en-US" dirty="0"/>
              <a:t> = 66.67 cm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M</a:t>
            </a:r>
            <a:r>
              <a:rPr lang="en-US" dirty="0" smtClean="0"/>
              <a:t>aximum </a:t>
            </a:r>
            <a:r>
              <a:rPr lang="en-US" dirty="0"/>
              <a:t>distance </a:t>
            </a:r>
            <a:r>
              <a:rPr lang="en-US" dirty="0" smtClean="0"/>
              <a:t>15N mount can be without </a:t>
            </a:r>
            <a:r>
              <a:rPr lang="en-US" dirty="0"/>
              <a:t>tipping is 66.67 cm </a:t>
            </a:r>
            <a:r>
              <a:rPr lang="en-US" dirty="0" smtClean="0"/>
              <a:t>behind </a:t>
            </a:r>
            <a:r>
              <a:rPr lang="en-US" dirty="0"/>
              <a:t>bottom of the wheel.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676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Need</a:t>
            </a:r>
            <a:r>
              <a:rPr lang="en-US" b="1" dirty="0" smtClean="0">
                <a:solidFill>
                  <a:schemeClr val="accent3"/>
                </a:solidFill>
              </a:rPr>
              <a:t> </a:t>
            </a:r>
          </a:p>
          <a:p>
            <a:r>
              <a:rPr lang="en-US" dirty="0" smtClean="0"/>
              <a:t>Scope</a:t>
            </a:r>
          </a:p>
          <a:p>
            <a:r>
              <a:rPr lang="en-US" dirty="0" smtClean="0"/>
              <a:t>Background</a:t>
            </a:r>
          </a:p>
          <a:p>
            <a:r>
              <a:rPr lang="en-US" dirty="0" smtClean="0"/>
              <a:t>Design Requirements</a:t>
            </a:r>
          </a:p>
          <a:p>
            <a:r>
              <a:rPr lang="en-US" dirty="0" smtClean="0"/>
              <a:t>Existing Solutions/Patents</a:t>
            </a:r>
          </a:p>
          <a:p>
            <a:r>
              <a:rPr lang="en-US" dirty="0" smtClean="0"/>
              <a:t>Preliminary Calculations</a:t>
            </a:r>
            <a:endParaRPr lang="en-US" b="1" dirty="0" smtClean="0">
              <a:solidFill>
                <a:srgbClr val="E68422"/>
              </a:solidFill>
            </a:endParaRPr>
          </a:p>
          <a:p>
            <a:r>
              <a:rPr lang="en-US" b="1" dirty="0" smtClean="0">
                <a:solidFill>
                  <a:srgbClr val="E68422"/>
                </a:solidFill>
              </a:rPr>
              <a:t>Schedule</a:t>
            </a:r>
          </a:p>
          <a:p>
            <a:r>
              <a:rPr lang="en-US" dirty="0" smtClean="0"/>
              <a:t>Organization of Team Responsibilities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16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accent3"/>
                </a:solidFill>
              </a:rPr>
              <a:t>Need </a:t>
            </a:r>
          </a:p>
          <a:p>
            <a:r>
              <a:rPr lang="en-US" dirty="0" smtClean="0"/>
              <a:t>Scope</a:t>
            </a:r>
          </a:p>
          <a:p>
            <a:r>
              <a:rPr lang="en-US" dirty="0" smtClean="0"/>
              <a:t>Background</a:t>
            </a:r>
          </a:p>
          <a:p>
            <a:r>
              <a:rPr lang="en-US" dirty="0" smtClean="0"/>
              <a:t>Design Requirements</a:t>
            </a:r>
          </a:p>
          <a:p>
            <a:r>
              <a:rPr lang="en-US" dirty="0" smtClean="0"/>
              <a:t>Existing Solutions/Patents</a:t>
            </a:r>
          </a:p>
          <a:p>
            <a:r>
              <a:rPr lang="en-US" dirty="0" smtClean="0"/>
              <a:t>Preliminary Calculations</a:t>
            </a:r>
          </a:p>
          <a:p>
            <a:r>
              <a:rPr lang="en-US" dirty="0" smtClean="0"/>
              <a:t>Schedule</a:t>
            </a:r>
          </a:p>
          <a:p>
            <a:r>
              <a:rPr lang="en-US" dirty="0" smtClean="0"/>
              <a:t>Organization of Team Responsibilities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14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Tuesday, 2:30-5:30pm</a:t>
            </a:r>
          </a:p>
          <a:p>
            <a:r>
              <a:rPr lang="en-US" dirty="0"/>
              <a:t>Wednesday, 12:00-3:00pm</a:t>
            </a:r>
          </a:p>
          <a:p>
            <a:r>
              <a:rPr lang="tr-TR" dirty="0" err="1"/>
              <a:t>Saturday</a:t>
            </a:r>
            <a:r>
              <a:rPr lang="tr-TR" dirty="0"/>
              <a:t>, 12:00-3:00pm</a:t>
            </a:r>
          </a:p>
          <a:p>
            <a:r>
              <a:rPr lang="en-US" dirty="0"/>
              <a:t>Sunday, 10:00am-1:</a:t>
            </a:r>
            <a:r>
              <a:rPr lang="en-US" dirty="0" smtClean="0"/>
              <a:t>00pm</a:t>
            </a:r>
          </a:p>
          <a:p>
            <a:endParaRPr lang="en-US" dirty="0"/>
          </a:p>
          <a:p>
            <a:r>
              <a:rPr lang="en-US" dirty="0"/>
              <a:t>Create CAD designs during week</a:t>
            </a:r>
          </a:p>
          <a:p>
            <a:r>
              <a:rPr lang="en-US" dirty="0"/>
              <a:t>Test using 3D printer on weekend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42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Schedule: Milestones</a:t>
            </a:r>
            <a:endParaRPr lang="en-US" dirty="0"/>
          </a:p>
        </p:txBody>
      </p:sp>
      <p:pic>
        <p:nvPicPr>
          <p:cNvPr id="4" name="Content Placeholder 3" descr="Screen shot 2013-09-30 at 1.00.31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72" t="1729" r="-2922" b="-1611"/>
          <a:stretch/>
        </p:blipFill>
        <p:spPr>
          <a:xfrm>
            <a:off x="254001" y="1349375"/>
            <a:ext cx="8572500" cy="5603875"/>
          </a:xfrm>
        </p:spPr>
      </p:pic>
    </p:spTree>
    <p:extLst>
      <p:ext uri="{BB962C8B-B14F-4D97-AF65-F5344CB8AC3E}">
        <p14:creationId xmlns:p14="http://schemas.microsoft.com/office/powerpoint/2010/main" val="3614464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Need</a:t>
            </a:r>
            <a:r>
              <a:rPr lang="en-US" b="1" dirty="0" smtClean="0">
                <a:solidFill>
                  <a:schemeClr val="accent3"/>
                </a:solidFill>
              </a:rPr>
              <a:t> </a:t>
            </a:r>
          </a:p>
          <a:p>
            <a:r>
              <a:rPr lang="en-US" dirty="0" smtClean="0"/>
              <a:t>Scope</a:t>
            </a:r>
          </a:p>
          <a:p>
            <a:r>
              <a:rPr lang="en-US" dirty="0" smtClean="0"/>
              <a:t>Background</a:t>
            </a:r>
          </a:p>
          <a:p>
            <a:r>
              <a:rPr lang="en-US" dirty="0" smtClean="0"/>
              <a:t>Design Requirements</a:t>
            </a:r>
          </a:p>
          <a:p>
            <a:r>
              <a:rPr lang="en-US" dirty="0" smtClean="0"/>
              <a:t>Existing Solutions/Patents</a:t>
            </a:r>
          </a:p>
          <a:p>
            <a:r>
              <a:rPr lang="en-US" dirty="0" smtClean="0"/>
              <a:t>Preliminary Calculations</a:t>
            </a:r>
            <a:endParaRPr lang="en-US" b="1" dirty="0" smtClean="0">
              <a:solidFill>
                <a:srgbClr val="E68422"/>
              </a:solidFill>
            </a:endParaRPr>
          </a:p>
          <a:p>
            <a:r>
              <a:rPr lang="en-US" dirty="0" smtClean="0"/>
              <a:t>Schedule</a:t>
            </a:r>
            <a:endParaRPr lang="en-US" dirty="0" smtClean="0">
              <a:solidFill>
                <a:srgbClr val="E68422"/>
              </a:solidFill>
            </a:endParaRPr>
          </a:p>
          <a:p>
            <a:r>
              <a:rPr lang="en-US" b="1" dirty="0" smtClean="0">
                <a:solidFill>
                  <a:srgbClr val="E68422"/>
                </a:solidFill>
              </a:rPr>
              <a:t>Organization of Team Responsibilities</a:t>
            </a:r>
            <a:endParaRPr lang="en-US" b="1" dirty="0">
              <a:solidFill>
                <a:srgbClr val="E684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712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of Team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Jennifer</a:t>
            </a:r>
          </a:p>
          <a:p>
            <a:pPr lvl="1"/>
            <a:r>
              <a:rPr lang="en-US" sz="2000" dirty="0" smtClean="0"/>
              <a:t>Management </a:t>
            </a:r>
            <a:r>
              <a:rPr lang="en-US" sz="2000" dirty="0"/>
              <a:t>and organization responsibilities </a:t>
            </a:r>
            <a:endParaRPr lang="en-US" sz="2000" dirty="0" smtClean="0"/>
          </a:p>
          <a:p>
            <a:pPr lvl="1"/>
            <a:r>
              <a:rPr lang="en-US" sz="2000" dirty="0" smtClean="0"/>
              <a:t>CAD </a:t>
            </a:r>
            <a:r>
              <a:rPr lang="en-US" sz="2000" dirty="0"/>
              <a:t>designs </a:t>
            </a:r>
          </a:p>
          <a:p>
            <a:r>
              <a:rPr lang="en-US" dirty="0" smtClean="0"/>
              <a:t>Sam</a:t>
            </a:r>
          </a:p>
          <a:p>
            <a:pPr lvl="1"/>
            <a:r>
              <a:rPr lang="en-US" sz="2000" dirty="0"/>
              <a:t>CAD designs - experience with CAD because of Mechanical Engineering minor</a:t>
            </a:r>
          </a:p>
          <a:p>
            <a:pPr lvl="1"/>
            <a:r>
              <a:rPr lang="en-US" sz="2000" dirty="0"/>
              <a:t>Website formatting - experience with own website, </a:t>
            </a:r>
            <a:r>
              <a:rPr lang="en-US" sz="2000" dirty="0" smtClean="0"/>
              <a:t>Slantable</a:t>
            </a:r>
          </a:p>
          <a:p>
            <a:r>
              <a:rPr lang="en-US" dirty="0" smtClean="0"/>
              <a:t>Jake</a:t>
            </a:r>
          </a:p>
          <a:p>
            <a:pPr lvl="1"/>
            <a:r>
              <a:rPr lang="en-US" sz="2000" dirty="0" smtClean="0"/>
              <a:t>Calculations</a:t>
            </a:r>
          </a:p>
          <a:p>
            <a:pPr lvl="1"/>
            <a:r>
              <a:rPr lang="en-US" sz="2000" dirty="0" err="1" smtClean="0"/>
              <a:t>DesignSafe</a:t>
            </a:r>
            <a:endParaRPr lang="en-US" sz="2000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917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Tablet market will grow by a factor of five by 2017</a:t>
            </a:r>
          </a:p>
          <a:p>
            <a:r>
              <a:rPr lang="en-US" dirty="0" smtClean="0"/>
              <a:t>Both hands required for manual wheelchair locomotion </a:t>
            </a:r>
          </a:p>
          <a:p>
            <a:r>
              <a:rPr lang="en-US" dirty="0" smtClean="0"/>
              <a:t>Unmet need for tablet computer mounting system for manual wheelchairs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465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Need </a:t>
            </a:r>
          </a:p>
          <a:p>
            <a:r>
              <a:rPr lang="en-US" b="1" dirty="0" smtClean="0">
                <a:solidFill>
                  <a:srgbClr val="E68422"/>
                </a:solidFill>
              </a:rPr>
              <a:t>Scope</a:t>
            </a:r>
          </a:p>
          <a:p>
            <a:r>
              <a:rPr lang="en-US" dirty="0" smtClean="0"/>
              <a:t>Background</a:t>
            </a:r>
          </a:p>
          <a:p>
            <a:r>
              <a:rPr lang="en-US" dirty="0" smtClean="0"/>
              <a:t>Design Requirements</a:t>
            </a:r>
          </a:p>
          <a:p>
            <a:r>
              <a:rPr lang="en-US" dirty="0" smtClean="0"/>
              <a:t>Existing Solutions/Patents</a:t>
            </a:r>
          </a:p>
          <a:p>
            <a:r>
              <a:rPr lang="en-US" dirty="0" smtClean="0"/>
              <a:t>Preliminary Calculations</a:t>
            </a:r>
          </a:p>
          <a:p>
            <a:r>
              <a:rPr lang="en-US" dirty="0" smtClean="0"/>
              <a:t>Schedule</a:t>
            </a:r>
          </a:p>
          <a:p>
            <a:r>
              <a:rPr lang="en-US" dirty="0" smtClean="0"/>
              <a:t>Organization of Team Responsibilities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730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Personal technology is not a luxury</a:t>
            </a:r>
          </a:p>
          <a:p>
            <a:r>
              <a:rPr lang="en-US" dirty="0"/>
              <a:t>Terrain </a:t>
            </a:r>
            <a:r>
              <a:rPr lang="en-US" dirty="0" smtClean="0"/>
              <a:t>Tracker</a:t>
            </a:r>
          </a:p>
          <a:p>
            <a:r>
              <a:rPr lang="en-US" dirty="0" smtClean="0"/>
              <a:t>Objective: Create tablet computer mounting system for wheelchair users</a:t>
            </a:r>
          </a:p>
          <a:p>
            <a:pPr lvl="1"/>
            <a:r>
              <a:rPr lang="en-US" dirty="0" smtClean="0"/>
              <a:t>Easily accessed and stowed</a:t>
            </a:r>
          </a:p>
          <a:p>
            <a:pPr lvl="1"/>
            <a:r>
              <a:rPr lang="en-US" dirty="0" smtClean="0"/>
              <a:t>Sturdy, theft-proof</a:t>
            </a:r>
          </a:p>
          <a:p>
            <a:pPr lvl="1"/>
            <a:r>
              <a:rPr lang="en-US" dirty="0" smtClean="0"/>
              <a:t>Does not inhibit mobility</a:t>
            </a:r>
          </a:p>
          <a:p>
            <a:pPr lvl="1"/>
            <a:r>
              <a:rPr lang="en-US" dirty="0" smtClean="0"/>
              <a:t>Can be installed on manual wheelchairs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709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Need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Scope</a:t>
            </a:r>
          </a:p>
          <a:p>
            <a:r>
              <a:rPr lang="en-US" b="1" dirty="0" smtClean="0">
                <a:solidFill>
                  <a:srgbClr val="E68422"/>
                </a:solidFill>
              </a:rPr>
              <a:t>Background</a:t>
            </a:r>
          </a:p>
          <a:p>
            <a:r>
              <a:rPr lang="en-US" dirty="0" smtClean="0"/>
              <a:t>Design Requirements</a:t>
            </a:r>
          </a:p>
          <a:p>
            <a:r>
              <a:rPr lang="en-US" dirty="0" smtClean="0"/>
              <a:t>Existing Solutions/Patents</a:t>
            </a:r>
          </a:p>
          <a:p>
            <a:r>
              <a:rPr lang="en-US" dirty="0" smtClean="0"/>
              <a:t>Preliminary Calculations</a:t>
            </a:r>
          </a:p>
          <a:p>
            <a:r>
              <a:rPr lang="en-US" dirty="0" smtClean="0"/>
              <a:t>Schedule</a:t>
            </a:r>
          </a:p>
          <a:p>
            <a:r>
              <a:rPr lang="en-US" dirty="0" smtClean="0"/>
              <a:t>Organization of Team Responsibilities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252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Demographics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1.5% of US population (</a:t>
            </a:r>
            <a:r>
              <a:rPr lang="en-US" sz="2200" dirty="0"/>
              <a:t>3.6 million</a:t>
            </a:r>
            <a:r>
              <a:rPr lang="en-US" sz="2200" dirty="0" smtClean="0"/>
              <a:t>) uses wheelchairs </a:t>
            </a:r>
          </a:p>
          <a:p>
            <a:r>
              <a:rPr lang="en-US" sz="2200" dirty="0" smtClean="0"/>
              <a:t>56% of wheelchair users are 65 or older</a:t>
            </a:r>
          </a:p>
          <a:p>
            <a:r>
              <a:rPr lang="en-US" sz="2200" dirty="0" smtClean="0"/>
              <a:t>17% of US population </a:t>
            </a:r>
            <a:r>
              <a:rPr lang="en-US" sz="2200" dirty="0"/>
              <a:t>(52.4 million</a:t>
            </a:r>
            <a:r>
              <a:rPr lang="en-US" sz="2200" dirty="0" smtClean="0"/>
              <a:t>) uses tablets</a:t>
            </a:r>
            <a:endParaRPr lang="en-US" sz="2200" dirty="0"/>
          </a:p>
        </p:txBody>
      </p:sp>
      <p:graphicFrame>
        <p:nvGraphicFramePr>
          <p:cNvPr id="13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4479872"/>
              </p:ext>
            </p:extLst>
          </p:nvPr>
        </p:nvGraphicFramePr>
        <p:xfrm>
          <a:off x="4751387" y="1856844"/>
          <a:ext cx="3840164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082"/>
                <a:gridCol w="192008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Age 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of Tablet Users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13-17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18-24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25-34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24.20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35-44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20.60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45-54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18.10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55-64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7.60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71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Tablet Computer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Apple sold 19.5 million </a:t>
            </a:r>
            <a:r>
              <a:rPr lang="en-US" dirty="0" err="1" smtClean="0"/>
              <a:t>iPads</a:t>
            </a:r>
            <a:r>
              <a:rPr lang="en-US" dirty="0" smtClean="0"/>
              <a:t> worldwide in Q1 2013</a:t>
            </a:r>
          </a:p>
          <a:p>
            <a:r>
              <a:rPr lang="en-US" dirty="0" smtClean="0"/>
              <a:t>59% increase in shipments compared to previous year</a:t>
            </a:r>
          </a:p>
          <a:p>
            <a:r>
              <a:rPr lang="en-US" dirty="0" smtClean="0"/>
              <a:t>Products </a:t>
            </a:r>
            <a:r>
              <a:rPr lang="en-US" dirty="0"/>
              <a:t>strike a balance between portability and </a:t>
            </a:r>
            <a:r>
              <a:rPr lang="en-US" dirty="0" smtClean="0"/>
              <a:t>functionality</a:t>
            </a:r>
          </a:p>
          <a:p>
            <a:endParaRPr lang="en-US" dirty="0"/>
          </a:p>
        </p:txBody>
      </p:sp>
      <p:pic>
        <p:nvPicPr>
          <p:cNvPr id="6" name="Content Placeholder 5" descr="IDC-tablets-Q1-2013-chart-001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53" b="97521" l="946" r="55556">
                        <a14:foregroundMark x1="9338" y1="76033" x2="10284" y2="79545"/>
                        <a14:foregroundMark x1="3073" y1="78099" x2="11229" y2="79545"/>
                        <a14:foregroundMark x1="8156" y1="70661" x2="3310" y2="71281"/>
                        <a14:foregroundMark x1="3310" y1="72727" x2="2837" y2="77479"/>
                        <a14:foregroundMark x1="7092" y1="72727" x2="10284" y2="75620"/>
                        <a14:foregroundMark x1="4019" y1="68595" x2="946" y2="78099"/>
                        <a14:foregroundMark x1="24113" y1="3719" x2="24113" y2="10744"/>
                        <a14:foregroundMark x1="39480" y1="11157" x2="39007" y2="2686"/>
                        <a14:foregroundMark x1="24823" y1="2893" x2="39007" y2="2893"/>
                        <a14:foregroundMark x1="26832" y1="5579" x2="26832" y2="5579"/>
                        <a14:foregroundMark x1="32861" y1="6612" x2="32861" y2="6612"/>
                        <a14:foregroundMark x1="35697" y1="7645" x2="35697" y2="7645"/>
                        <a14:foregroundMark x1="26478" y1="8678" x2="38889" y2="8678"/>
                        <a14:foregroundMark x1="32270" y1="5785" x2="31678" y2="7645"/>
                        <a14:foregroundMark x1="27541" y1="5992" x2="27541" y2="3926"/>
                        <a14:foregroundMark x1="26714" y1="7231" x2="26714" y2="7231"/>
                        <a14:foregroundMark x1="28014" y1="5785" x2="28014" y2="5785"/>
                        <a14:foregroundMark x1="27896" y1="7645" x2="27896" y2="7645"/>
                        <a14:foregroundMark x1="27541" y1="7438" x2="27541" y2="7438"/>
                        <a14:foregroundMark x1="28014" y1="5992" x2="28014" y2="5992"/>
                        <a14:foregroundMark x1="25887" y1="3306" x2="26359" y2="92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5" r="44659"/>
          <a:stretch/>
        </p:blipFill>
        <p:spPr>
          <a:xfrm>
            <a:off x="4607069" y="1600201"/>
            <a:ext cx="4043546" cy="4343400"/>
          </a:xfrm>
        </p:spPr>
      </p:pic>
    </p:spTree>
    <p:extLst>
      <p:ext uri="{BB962C8B-B14F-4D97-AF65-F5344CB8AC3E}">
        <p14:creationId xmlns:p14="http://schemas.microsoft.com/office/powerpoint/2010/main" val="1479435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1853</TotalTime>
  <Words>623</Words>
  <Application>Microsoft Macintosh PowerPoint</Application>
  <PresentationFormat>On-screen Show (4:3)</PresentationFormat>
  <Paragraphs>190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Breeze</vt:lpstr>
      <vt:lpstr>Wheelchair Mounting System</vt:lpstr>
      <vt:lpstr>Overview</vt:lpstr>
      <vt:lpstr>Overview</vt:lpstr>
      <vt:lpstr>Need</vt:lpstr>
      <vt:lpstr>Overview</vt:lpstr>
      <vt:lpstr>Scope</vt:lpstr>
      <vt:lpstr>Overview</vt:lpstr>
      <vt:lpstr>Background: Demographics</vt:lpstr>
      <vt:lpstr>Background: Tablet Computer Industry</vt:lpstr>
      <vt:lpstr>Background: Mobile Applications</vt:lpstr>
      <vt:lpstr>Background: Wheelchairs</vt:lpstr>
      <vt:lpstr>Background: Wheelchairs</vt:lpstr>
      <vt:lpstr>Background: Seat Cushions</vt:lpstr>
      <vt:lpstr>Overview</vt:lpstr>
      <vt:lpstr>Design Requirements</vt:lpstr>
      <vt:lpstr>Overview</vt:lpstr>
      <vt:lpstr>Existing Solutions: Ram Mounts</vt:lpstr>
      <vt:lpstr>Existing Solutions: Daessy</vt:lpstr>
      <vt:lpstr>Existing Solutions: Cases</vt:lpstr>
      <vt:lpstr>Existing Solutions: Mount Designs</vt:lpstr>
      <vt:lpstr>Existing Solutions: Mount Designs</vt:lpstr>
      <vt:lpstr>Existing Solutions: Mount Designs</vt:lpstr>
      <vt:lpstr>Existing Designs: Mount Attachments </vt:lpstr>
      <vt:lpstr>Existing Designs: Mount Attachments </vt:lpstr>
      <vt:lpstr>Overview</vt:lpstr>
      <vt:lpstr>Preliminary Calculations</vt:lpstr>
      <vt:lpstr>Preliminary Calculations</vt:lpstr>
      <vt:lpstr>Preliminary Calculations Example: Rear Mount</vt:lpstr>
      <vt:lpstr>Overview</vt:lpstr>
      <vt:lpstr>Schedule</vt:lpstr>
      <vt:lpstr>Schedule: Milestones</vt:lpstr>
      <vt:lpstr>Overview</vt:lpstr>
      <vt:lpstr>Organization of Team Responsibilities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Wheelchair Mounting System</dc:title>
  <dc:creator>Sam</dc:creator>
  <cp:lastModifiedBy>Jennifer Gao</cp:lastModifiedBy>
  <cp:revision>24</cp:revision>
  <dcterms:created xsi:type="dcterms:W3CDTF">2013-09-29T17:35:29Z</dcterms:created>
  <dcterms:modified xsi:type="dcterms:W3CDTF">2013-10-07T16:44:31Z</dcterms:modified>
</cp:coreProperties>
</file>