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68" r:id="rId14"/>
    <p:sldId id="273" r:id="rId15"/>
    <p:sldId id="275" r:id="rId16"/>
    <p:sldId id="267" r:id="rId17"/>
    <p:sldId id="269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.research.va.gov/mono/wheelchair/wilson.pdf" TargetMode="External"/><Relationship Id="rId4" Type="http://schemas.openxmlformats.org/officeDocument/2006/relationships/hyperlink" Target="http://www.ada.gov/reg3a/figA3.htm" TargetMode="External"/><Relationship Id="rId5" Type="http://schemas.openxmlformats.org/officeDocument/2006/relationships/hyperlink" Target="http://wiki.answers.com/Q/What_is_the_average_length_of_an_arm" TargetMode="External"/><Relationship Id="rId6" Type="http://schemas.openxmlformats.org/officeDocument/2006/relationships/hyperlink" Target="http://sewaholic.net/what-is-triple-stitch/" TargetMode="External"/><Relationship Id="rId7" Type="http://schemas.openxmlformats.org/officeDocument/2006/relationships/hyperlink" Target="http://www.amefird.com/wp-content/uploads/2010/01/Seam-Engineering-2-5-10.pdf" TargetMode="External"/><Relationship Id="rId8" Type="http://schemas.openxmlformats.org/officeDocument/2006/relationships/hyperlink" Target="http://www.dummies.com/how-to/content/making-machine-stitches-work-for-you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iccsafe.org/cs/committeeArea/pdf_file/BU_03_04_05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Wheelchair Mounting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Group </a:t>
            </a:r>
            <a:r>
              <a:rPr lang="en-US" dirty="0" smtClean="0"/>
              <a:t>12: Jennifer Gao, Sam </a:t>
            </a:r>
            <a:r>
              <a:rPr lang="en-US" dirty="0" err="1" smtClean="0"/>
              <a:t>Surette</a:t>
            </a:r>
            <a:r>
              <a:rPr lang="en-US" dirty="0" smtClean="0"/>
              <a:t>, Jake </a:t>
            </a:r>
            <a:r>
              <a:rPr lang="en-US" dirty="0" err="1" smtClean="0"/>
              <a:t>Willen</a:t>
            </a:r>
            <a:endParaRPr lang="en-US" dirty="0" smtClean="0"/>
          </a:p>
          <a:p>
            <a:r>
              <a:rPr lang="en-US" dirty="0" smtClean="0"/>
              <a:t>December 2, 2013</a:t>
            </a:r>
          </a:p>
        </p:txBody>
      </p:sp>
    </p:spTree>
    <p:extLst>
      <p:ext uri="{BB962C8B-B14F-4D97-AF65-F5344CB8AC3E}">
        <p14:creationId xmlns:p14="http://schemas.microsoft.com/office/powerpoint/2010/main" val="202728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Intermediate Position</a:t>
            </a:r>
            <a:endParaRPr lang="en-US" dirty="0"/>
          </a:p>
        </p:txBody>
      </p:sp>
      <p:pic>
        <p:nvPicPr>
          <p:cNvPr id="7" name="Content Placeholder 6" descr="half extended hinge zoo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>
          <a:xfrm>
            <a:off x="1120588" y="3282089"/>
            <a:ext cx="3566160" cy="32110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Extended Position</a:t>
            </a:r>
            <a:endParaRPr lang="en-US" dirty="0"/>
          </a:p>
        </p:txBody>
      </p:sp>
      <p:pic>
        <p:nvPicPr>
          <p:cNvPr id="8" name="Content Placeholder 7" descr="extended hinge top zoo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1688955" y="6092998"/>
            <a:ext cx="214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View from below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840799" y="6092998"/>
            <a:ext cx="214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View from above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974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9” Gooseneck to Telescoping Tube</a:t>
            </a:r>
            <a:endParaRPr lang="en-US" dirty="0"/>
          </a:p>
        </p:txBody>
      </p:sp>
      <p:pic>
        <p:nvPicPr>
          <p:cNvPr id="7" name="Content Placeholder 6" descr="gooseneck attachmen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9” Gooseneck to Tablet Holder</a:t>
            </a:r>
            <a:endParaRPr lang="en-US" dirty="0"/>
          </a:p>
        </p:txBody>
      </p:sp>
      <p:pic>
        <p:nvPicPr>
          <p:cNvPr id="8" name="Content Placeholder 7" descr="tablet attachment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266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87" r="-2579"/>
          <a:stretch/>
        </p:blipFill>
        <p:spPr>
          <a:xfrm>
            <a:off x="37352" y="2857000"/>
            <a:ext cx="8913813" cy="3128644"/>
          </a:xfr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120587" y="2241801"/>
            <a:ext cx="5509221" cy="87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RAM Tab-Lock™ Universal Locking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1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 = Density * Volume</a:t>
            </a:r>
          </a:p>
          <a:p>
            <a:r>
              <a:rPr lang="en-US" dirty="0" smtClean="0"/>
              <a:t>Total Mass = 8.11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 smtClean="0"/>
              <a:t>Total Mass of Components Supported by Hinge System = 5.33 </a:t>
            </a:r>
            <a:r>
              <a:rPr lang="en-US" dirty="0" err="1"/>
              <a:t>lbs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7330" y="2595563"/>
            <a:ext cx="3106364" cy="3681412"/>
          </a:xfrm>
        </p:spPr>
        <p:txBody>
          <a:bodyPr/>
          <a:lstStyle/>
          <a:p>
            <a:r>
              <a:rPr lang="en-US" dirty="0"/>
              <a:t>∑M</a:t>
            </a:r>
            <a:r>
              <a:rPr lang="en-US" dirty="0" smtClean="0"/>
              <a:t>=(1.55lb)(32.174ft/s</a:t>
            </a:r>
            <a:r>
              <a:rPr lang="en-US" baseline="30000" dirty="0" smtClean="0"/>
              <a:t>2</a:t>
            </a:r>
            <a:r>
              <a:rPr lang="en-US" dirty="0" smtClean="0"/>
              <a:t>)(1.75ft) + (0.474lb)(32.174</a:t>
            </a:r>
            <a:r>
              <a:rPr lang="en-US" dirty="0"/>
              <a:t>ft/s</a:t>
            </a:r>
            <a:r>
              <a:rPr lang="en-US" baseline="30000" dirty="0"/>
              <a:t>2</a:t>
            </a:r>
            <a:r>
              <a:rPr lang="en-US" dirty="0" smtClean="0"/>
              <a:t>)(1.325ft) + (1.456lb)(32.174 </a:t>
            </a:r>
            <a:r>
              <a:rPr lang="en-US" dirty="0" err="1"/>
              <a:t>ft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 smtClean="0"/>
              <a:t>)(0.968ft) + (1.85ft)(32.174 </a:t>
            </a:r>
            <a:r>
              <a:rPr lang="en-US" dirty="0" err="1"/>
              <a:t>ft</a:t>
            </a:r>
            <a:r>
              <a:rPr lang="en-US" dirty="0"/>
              <a:t>/s</a:t>
            </a:r>
            <a:r>
              <a:rPr lang="en-US" baseline="30000" dirty="0"/>
              <a:t>2</a:t>
            </a:r>
            <a:r>
              <a:rPr lang="en-US" dirty="0" smtClean="0"/>
              <a:t>)(0.33ft)</a:t>
            </a:r>
            <a:endParaRPr lang="en-US" dirty="0"/>
          </a:p>
          <a:p>
            <a:r>
              <a:rPr lang="en-US" dirty="0"/>
              <a:t>∑M=173.23 </a:t>
            </a:r>
            <a:r>
              <a:rPr lang="en-US" dirty="0" err="1"/>
              <a:t>lb</a:t>
            </a:r>
            <a:r>
              <a:rPr lang="en-US" dirty="0"/>
              <a:t>*</a:t>
            </a:r>
            <a:r>
              <a:rPr lang="en-US" dirty="0" err="1"/>
              <a:t>ft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Screen shot 2013-12-01 at 10.07.0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r="1447"/>
          <a:stretch/>
        </p:blipFill>
        <p:spPr>
          <a:xfrm>
            <a:off x="635047" y="2595563"/>
            <a:ext cx="4688538" cy="3681412"/>
          </a:xfrm>
        </p:spPr>
      </p:pic>
    </p:spTree>
    <p:extLst>
      <p:ext uri="{BB962C8B-B14F-4D97-AF65-F5344CB8AC3E}">
        <p14:creationId xmlns:p14="http://schemas.microsoft.com/office/powerpoint/2010/main" val="351275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Analysis</a:t>
            </a:r>
            <a:endParaRPr lang="en-US" dirty="0"/>
          </a:p>
        </p:txBody>
      </p:sp>
      <p:pic>
        <p:nvPicPr>
          <p:cNvPr id="5" name="Content Placeholder 4" descr="Screen shot 2013-12-01 at 9.48.15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r="-1737"/>
          <a:stretch/>
        </p:blipFill>
        <p:spPr>
          <a:xfrm>
            <a:off x="1283605" y="2271323"/>
            <a:ext cx="3202258" cy="1947831"/>
          </a:xfrm>
        </p:spPr>
      </p:pic>
      <p:pic>
        <p:nvPicPr>
          <p:cNvPr id="6" name="Content Placeholder 5" descr="Screen shot 2013-12-01 at 9.50.3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" r="4757"/>
          <a:stretch>
            <a:fillRect/>
          </a:stretch>
        </p:blipFill>
        <p:spPr>
          <a:xfrm>
            <a:off x="5147534" y="2378448"/>
            <a:ext cx="3566160" cy="3681412"/>
          </a:xfrm>
        </p:spPr>
      </p:pic>
      <p:sp>
        <p:nvSpPr>
          <p:cNvPr id="7" name="Oval 6"/>
          <p:cNvSpPr/>
          <p:nvPr/>
        </p:nvSpPr>
        <p:spPr>
          <a:xfrm>
            <a:off x="4931747" y="4219154"/>
            <a:ext cx="2499653" cy="509337"/>
          </a:xfrm>
          <a:prstGeom prst="ellipse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3605" y="4525841"/>
            <a:ext cx="3107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Seam Strength:</a:t>
            </a:r>
          </a:p>
          <a:p>
            <a:endParaRPr lang="en-US" dirty="0"/>
          </a:p>
          <a:p>
            <a:r>
              <a:rPr lang="en-US" dirty="0" smtClean="0"/>
              <a:t>9 x 53 </a:t>
            </a:r>
            <a:r>
              <a:rPr lang="en-US" dirty="0" err="1" smtClean="0"/>
              <a:t>lbs</a:t>
            </a:r>
            <a:r>
              <a:rPr lang="en-US" dirty="0" smtClean="0"/>
              <a:t> x 1.5 = 715.5 </a:t>
            </a:r>
            <a:r>
              <a:rPr lang="en-US" dirty="0" err="1" smtClean="0"/>
              <a:t>lbs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Manufacturing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680771"/>
              </p:ext>
            </p:extLst>
          </p:nvPr>
        </p:nvGraphicFramePr>
        <p:xfrm>
          <a:off x="189157" y="2595563"/>
          <a:ext cx="4264265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853"/>
                <a:gridCol w="852853"/>
                <a:gridCol w="645318"/>
                <a:gridCol w="716117"/>
                <a:gridCol w="1197124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Name of Product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Product Number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Price/Unit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Lead Time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Amount Needed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Duck Fabric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8775K4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$2.51/ft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24.5” (Standard)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18.5” (Ultralight)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Elastic Straps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88225K68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$9.85/roll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12’/36’ (Standard) 6’8”/36’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(Ultralight)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Zipper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YKK #3 (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Zipperstop.com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$0.50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 for 1-10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Same or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 Next Day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1/1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Nylon Thread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87695K33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$7.74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82 yards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2” Square Tube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4931T47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$20.57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20”/48”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 ¾” Square Tube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4931T47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$19.57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7 ¼”/48”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3245310"/>
              </p:ext>
            </p:extLst>
          </p:nvPr>
        </p:nvGraphicFramePr>
        <p:xfrm>
          <a:off x="4453424" y="2595563"/>
          <a:ext cx="4460390" cy="375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078"/>
                <a:gridCol w="1167107"/>
                <a:gridCol w="824210"/>
                <a:gridCol w="864744"/>
                <a:gridCol w="71225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Name of Product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Product Number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Price/Unit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Lead Time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Amount Needed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Connector Button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94282A370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$6.94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1/5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Strap Hinges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1526A43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$1.63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2/1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No. 5 Hing Screws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92470A122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$5.24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12/100</a:t>
                      </a:r>
                    </a:p>
                  </a:txBody>
                  <a:tcPr marL="68580" marR="68580" marT="0" marB="0"/>
                </a:tc>
              </a:tr>
              <a:tr h="5255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L-Brackets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1556A24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$0.43 for first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50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2/1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No. 9 Bracket Screws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90190A192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$4.19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4/100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9” Gooseneck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50035A661 (McMaster-Carr)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$11.25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Next Day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1/1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/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RAM Tab-Lock™ Universal Locking Holder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Century Gothic"/>
                          <a:ea typeface="Times New Roman"/>
                          <a:cs typeface="Century Gothic"/>
                        </a:rPr>
                        <a:t>RAM-HOL-TABL-LGU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ＭＳ 明朝"/>
                        <a:cs typeface="Century Gothic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(RAM Mounts)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$71.32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Ships within a week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ＭＳ 明朝"/>
                          <a:cs typeface="Century Gothic"/>
                        </a:rPr>
                        <a:t>1/1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9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Assembly:</a:t>
            </a:r>
          </a:p>
          <a:p>
            <a:pPr lvl="1"/>
            <a:r>
              <a:rPr lang="en-US" dirty="0" smtClean="0"/>
              <a:t>301 Lockstitch Triple Stitch for Sleeves</a:t>
            </a:r>
          </a:p>
          <a:p>
            <a:pPr lvl="1"/>
            <a:r>
              <a:rPr lang="en-US" dirty="0" smtClean="0"/>
              <a:t>Telescoping Tube Connector</a:t>
            </a:r>
          </a:p>
          <a:p>
            <a:pPr lvl="1"/>
            <a:r>
              <a:rPr lang="en-US" dirty="0" smtClean="0"/>
              <a:t>Strap Hinge Screws and L-Bracket Screws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Welding:</a:t>
            </a:r>
          </a:p>
          <a:p>
            <a:pPr lvl="1"/>
            <a:r>
              <a:rPr lang="en-US" dirty="0" smtClean="0"/>
              <a:t>5 - 3/8” diameter holes 1” apart </a:t>
            </a:r>
          </a:p>
          <a:p>
            <a:pPr lvl="1"/>
            <a:r>
              <a:rPr lang="en-US" dirty="0" smtClean="0"/>
              <a:t>Tubes cut into appropriate lengths</a:t>
            </a:r>
          </a:p>
          <a:p>
            <a:pPr lvl="1"/>
            <a:r>
              <a:rPr lang="en-US" dirty="0" smtClean="0"/>
              <a:t>Gooseneck attachment to telescoping tube and tablet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6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Problems</a:t>
            </a:r>
          </a:p>
          <a:p>
            <a:pPr lvl="1"/>
            <a:r>
              <a:rPr lang="en-US" dirty="0" smtClean="0"/>
              <a:t>Functionality </a:t>
            </a:r>
          </a:p>
          <a:p>
            <a:pPr lvl="1"/>
            <a:r>
              <a:rPr lang="en-US" dirty="0" smtClean="0"/>
              <a:t>Aesthetics</a:t>
            </a:r>
          </a:p>
          <a:p>
            <a:r>
              <a:rPr lang="en-US" dirty="0" smtClean="0"/>
              <a:t>Future Improvements:</a:t>
            </a:r>
          </a:p>
          <a:p>
            <a:pPr lvl="1"/>
            <a:r>
              <a:rPr lang="en-US" dirty="0" smtClean="0"/>
              <a:t>Build and test prototype on various wheelchairs</a:t>
            </a:r>
          </a:p>
          <a:p>
            <a:pPr lvl="1"/>
            <a:r>
              <a:rPr lang="en-US" dirty="0" smtClean="0"/>
              <a:t>In-house manufacturing of parts to customize appearance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http://www2.iccsafe.org/cs/committeeArea/pdf_file/BU_03_04_05.pdf</a:t>
            </a:r>
            <a:r>
              <a:rPr lang="en-US" dirty="0"/>
              <a:t> </a:t>
            </a:r>
          </a:p>
          <a:p>
            <a:r>
              <a:rPr lang="en-US" u="sng" dirty="0">
                <a:hlinkClick r:id="rId3"/>
              </a:rPr>
              <a:t>http://www.rehab.research.va.gov/mono/wheelchair/wilson.pdf</a:t>
            </a:r>
            <a:endParaRPr lang="en-US" dirty="0"/>
          </a:p>
          <a:p>
            <a:r>
              <a:rPr lang="en-US" u="sng" dirty="0">
                <a:hlinkClick r:id="rId4"/>
              </a:rPr>
              <a:t>http://www.ada.gov/reg3a/figA3.htm</a:t>
            </a:r>
            <a:endParaRPr lang="en-US" dirty="0"/>
          </a:p>
          <a:p>
            <a:r>
              <a:rPr lang="en-US" u="sng" dirty="0">
                <a:hlinkClick r:id="rId5"/>
              </a:rPr>
              <a:t>http://wiki.answers.com/Q/What_is_the_average_length_of_an_arm</a:t>
            </a:r>
            <a:r>
              <a:rPr lang="en-US" dirty="0"/>
              <a:t> </a:t>
            </a:r>
          </a:p>
          <a:p>
            <a:r>
              <a:rPr lang="en-US" u="sng" dirty="0">
                <a:hlinkClick r:id="rId6"/>
              </a:rPr>
              <a:t>http://sewaholic.net/what-is-triple-stitch/</a:t>
            </a:r>
            <a:r>
              <a:rPr lang="en-US" dirty="0"/>
              <a:t> </a:t>
            </a:r>
          </a:p>
          <a:p>
            <a:r>
              <a:rPr lang="en-US" u="sng" dirty="0">
                <a:hlinkClick r:id="rId7"/>
              </a:rPr>
              <a:t>http://www.amefird.com/wp-content/uploads/2010/01/Seam-Engineering-2-5-10.pdf</a:t>
            </a:r>
            <a:r>
              <a:rPr lang="en-US" dirty="0"/>
              <a:t> </a:t>
            </a:r>
          </a:p>
          <a:p>
            <a:r>
              <a:rPr lang="en-US" u="sng" dirty="0">
                <a:hlinkClick r:id="rId8"/>
              </a:rPr>
              <a:t>http://www.dummies.com/how-to/content/making-machine-stitches-work-for-you.html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4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</a:t>
            </a:r>
          </a:p>
          <a:p>
            <a:r>
              <a:rPr lang="en-US" dirty="0" smtClean="0"/>
              <a:t>Design Requirements</a:t>
            </a:r>
          </a:p>
          <a:p>
            <a:r>
              <a:rPr lang="en-US" dirty="0" smtClean="0"/>
              <a:t>Design Overview</a:t>
            </a:r>
          </a:p>
          <a:p>
            <a:r>
              <a:rPr lang="en-US" dirty="0" smtClean="0"/>
              <a:t>Design Details</a:t>
            </a:r>
          </a:p>
          <a:p>
            <a:r>
              <a:rPr lang="en-US" dirty="0"/>
              <a:t>Design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Materials &amp; Manufacturing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There is a need for a tablet mounting system for wheelchairs that allows for </a:t>
            </a:r>
            <a:r>
              <a:rPr lang="en-US" b="1" i="1" dirty="0" smtClean="0"/>
              <a:t>easy stow and use</a:t>
            </a:r>
            <a:r>
              <a:rPr lang="en-US" b="1" dirty="0" smtClean="0"/>
              <a:t> </a:t>
            </a:r>
            <a:r>
              <a:rPr lang="en-US" dirty="0" smtClean="0"/>
              <a:t>of a tablet computer for users of wheelchairs </a:t>
            </a:r>
            <a:r>
              <a:rPr lang="en-US" b="1" i="1" dirty="0" smtClean="0"/>
              <a:t>while on the go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391266"/>
            <a:ext cx="7610476" cy="38750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Width: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&lt;2” to total width of wheelchair</a:t>
            </a:r>
          </a:p>
          <a:p>
            <a:r>
              <a:rPr lang="en-US" dirty="0" smtClean="0"/>
              <a:t>Stowed Position: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ehind seatback (14-22” width, 6-16.5” height)</a:t>
            </a:r>
          </a:p>
          <a:p>
            <a:r>
              <a:rPr lang="en-US" dirty="0" smtClean="0"/>
              <a:t>Extended Position: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arm’s length (18”)</a:t>
            </a:r>
          </a:p>
          <a:p>
            <a:r>
              <a:rPr lang="en-US" dirty="0"/>
              <a:t>Weight: </a:t>
            </a:r>
          </a:p>
          <a:p>
            <a:pPr lvl="1"/>
            <a:r>
              <a:rPr lang="en-US" dirty="0" smtClean="0"/>
              <a:t>&lt;9lbs</a:t>
            </a:r>
          </a:p>
          <a:p>
            <a:r>
              <a:rPr lang="en-US" dirty="0" smtClean="0"/>
              <a:t>Security:</a:t>
            </a:r>
          </a:p>
          <a:p>
            <a:pPr lvl="1"/>
            <a:r>
              <a:rPr lang="en-US" dirty="0" smtClean="0"/>
              <a:t>Secure tablet to mounting system</a:t>
            </a:r>
          </a:p>
          <a:p>
            <a:pPr lvl="1"/>
            <a:r>
              <a:rPr lang="en-US" dirty="0" smtClean="0"/>
              <a:t>Secure mounting system to wheelchair</a:t>
            </a:r>
          </a:p>
          <a:p>
            <a:pPr lvl="1"/>
            <a:r>
              <a:rPr lang="en-US" dirty="0" smtClean="0"/>
              <a:t>Hide tablet from view when in stowed position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23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Stowed Position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Stowed Position</a:t>
            </a:r>
            <a:endParaRPr lang="en-US" dirty="0"/>
          </a:p>
        </p:txBody>
      </p:sp>
      <p:pic>
        <p:nvPicPr>
          <p:cNvPr id="7" name="Content Placeholder 4" descr="overview collapsed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pic>
        <p:nvPicPr>
          <p:cNvPr id="8" name="Content Placeholder 5" descr="overview collapsed w pouch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980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Intermediate Position</a:t>
            </a:r>
            <a:endParaRPr lang="en-US" dirty="0"/>
          </a:p>
        </p:txBody>
      </p:sp>
      <p:pic>
        <p:nvPicPr>
          <p:cNvPr id="7" name="Content Placeholder 6" descr="overview half extended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25575"/>
          <a:stretch/>
        </p:blipFill>
        <p:spPr>
          <a:xfrm>
            <a:off x="1120588" y="3065929"/>
            <a:ext cx="2919391" cy="32110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Extended Position</a:t>
            </a:r>
            <a:endParaRPr lang="en-US" dirty="0"/>
          </a:p>
        </p:txBody>
      </p:sp>
      <p:pic>
        <p:nvPicPr>
          <p:cNvPr id="8" name="Content Placeholder 7" descr="overview extended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418166" y="6228098"/>
            <a:ext cx="264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View from Above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391698" y="6228098"/>
            <a:ext cx="2648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View from Behind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89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Ultralight</a:t>
            </a:r>
            <a:r>
              <a:rPr lang="en-US" dirty="0" smtClean="0"/>
              <a:t> Sleeve</a:t>
            </a:r>
            <a:endParaRPr lang="en-US" dirty="0"/>
          </a:p>
        </p:txBody>
      </p:sp>
      <p:pic>
        <p:nvPicPr>
          <p:cNvPr id="7" name="Content Placeholder 6" descr="ultralight sleeve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17276" r="1768"/>
          <a:stretch/>
        </p:blipFill>
        <p:spPr>
          <a:xfrm>
            <a:off x="405340" y="3336963"/>
            <a:ext cx="4390882" cy="265630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Standard Sleeve</a:t>
            </a:r>
            <a:endParaRPr lang="en-US" dirty="0"/>
          </a:p>
        </p:txBody>
      </p:sp>
      <p:pic>
        <p:nvPicPr>
          <p:cNvPr id="8" name="Content Placeholder 7" descr="standard sleeve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405340" y="5695548"/>
            <a:ext cx="428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 Width: 14-18”</a:t>
            </a:r>
          </a:p>
          <a:p>
            <a:r>
              <a:rPr lang="en-US" dirty="0" smtClean="0"/>
              <a:t>Seat Height: 6-11”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7534" y="5695548"/>
            <a:ext cx="428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 Width: 18-22”</a:t>
            </a:r>
          </a:p>
          <a:p>
            <a:r>
              <a:rPr lang="en-US" dirty="0" smtClean="0"/>
              <a:t>Seat Height: 11-16.5”</a:t>
            </a:r>
          </a:p>
          <a:p>
            <a:r>
              <a:rPr lang="en-US" i="1" dirty="0" smtClean="0"/>
              <a:t>Accommodates handles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950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Ultralight</a:t>
            </a:r>
            <a:r>
              <a:rPr lang="en-US" dirty="0" smtClean="0"/>
              <a:t> L-Bar Sleeve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Standard L-Bar Sleeve</a:t>
            </a:r>
            <a:endParaRPr lang="en-US" dirty="0"/>
          </a:p>
        </p:txBody>
      </p:sp>
      <p:pic>
        <p:nvPicPr>
          <p:cNvPr id="10" name="Content Placeholder 9" descr="standard sleeve with bar.pn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14331" r="-6157"/>
          <a:stretch/>
        </p:blipFill>
        <p:spPr>
          <a:xfrm>
            <a:off x="4518157" y="3065929"/>
            <a:ext cx="4395656" cy="2750872"/>
          </a:xfrm>
        </p:spPr>
      </p:pic>
      <p:sp>
        <p:nvSpPr>
          <p:cNvPr id="11" name="TextBox 10"/>
          <p:cNvSpPr txBox="1"/>
          <p:nvPr/>
        </p:nvSpPr>
        <p:spPr>
          <a:xfrm>
            <a:off x="1297108" y="5770274"/>
            <a:ext cx="214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2” from top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6093" y="5770274"/>
            <a:ext cx="204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” from top</a:t>
            </a:r>
            <a:endParaRPr lang="en-US" dirty="0"/>
          </a:p>
        </p:txBody>
      </p:sp>
      <p:pic>
        <p:nvPicPr>
          <p:cNvPr id="14" name="Content Placeholder 13" descr="L bar sleeve front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t="13069" r="11673"/>
          <a:stretch/>
        </p:blipFill>
        <p:spPr>
          <a:xfrm>
            <a:off x="363936" y="3065929"/>
            <a:ext cx="3566160" cy="2791402"/>
          </a:xfrm>
        </p:spPr>
      </p:pic>
    </p:spTree>
    <p:extLst>
      <p:ext uri="{BB962C8B-B14F-4D97-AF65-F5344CB8AC3E}">
        <p14:creationId xmlns:p14="http://schemas.microsoft.com/office/powerpoint/2010/main" val="139932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 Components</a:t>
            </a:r>
            <a:endParaRPr lang="en-US" dirty="0"/>
          </a:p>
        </p:txBody>
      </p:sp>
      <p:pic>
        <p:nvPicPr>
          <p:cNvPr id="7" name="Content Placeholder 6" descr="bar components fron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Hinging System</a:t>
            </a:r>
            <a:endParaRPr lang="en-US" dirty="0"/>
          </a:p>
        </p:txBody>
      </p:sp>
      <p:pic>
        <p:nvPicPr>
          <p:cNvPr id="8" name="Content Placeholder 7" descr="collapsed hinge zoo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5823515" y="6276975"/>
            <a:ext cx="252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Stowed, view from side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761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1719</TotalTime>
  <Words>820</Words>
  <Application>Microsoft Macintosh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Perception</vt:lpstr>
      <vt:lpstr>Wheelchair Mounting System</vt:lpstr>
      <vt:lpstr>Overview</vt:lpstr>
      <vt:lpstr>Need</vt:lpstr>
      <vt:lpstr>Design Requirements</vt:lpstr>
      <vt:lpstr>Design Overview</vt:lpstr>
      <vt:lpstr>Design Overview</vt:lpstr>
      <vt:lpstr>Design Details</vt:lpstr>
      <vt:lpstr>Design Details</vt:lpstr>
      <vt:lpstr>Design Details</vt:lpstr>
      <vt:lpstr>Design Details</vt:lpstr>
      <vt:lpstr>Design Details</vt:lpstr>
      <vt:lpstr>Design Details</vt:lpstr>
      <vt:lpstr>Design Analysis</vt:lpstr>
      <vt:lpstr>Design Analysis</vt:lpstr>
      <vt:lpstr>Design Analysis</vt:lpstr>
      <vt:lpstr>Materials &amp; Manufacturing</vt:lpstr>
      <vt:lpstr>Materials and Manufacturing</vt:lpstr>
      <vt:lpstr>Conclusion</vt:lpstr>
      <vt:lpstr>Sources</vt:lpstr>
      <vt:lpstr>Thank you!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Wheelchair Mounting System</dc:title>
  <dc:creator>Jennifer Gao</dc:creator>
  <cp:lastModifiedBy>Jennifer Gao</cp:lastModifiedBy>
  <cp:revision>31</cp:revision>
  <dcterms:created xsi:type="dcterms:W3CDTF">2013-12-01T01:12:21Z</dcterms:created>
  <dcterms:modified xsi:type="dcterms:W3CDTF">2013-12-02T05:51:51Z</dcterms:modified>
</cp:coreProperties>
</file>